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63" r:id="rId4"/>
    <p:sldId id="259" r:id="rId5"/>
    <p:sldId id="258" r:id="rId6"/>
    <p:sldId id="260" r:id="rId7"/>
    <p:sldId id="262" r:id="rId8"/>
    <p:sldId id="272" r:id="rId9"/>
    <p:sldId id="261" r:id="rId10"/>
    <p:sldId id="265" r:id="rId11"/>
    <p:sldId id="264" r:id="rId12"/>
    <p:sldId id="286" r:id="rId13"/>
    <p:sldId id="267" r:id="rId14"/>
    <p:sldId id="268" r:id="rId15"/>
    <p:sldId id="269" r:id="rId16"/>
    <p:sldId id="270" r:id="rId17"/>
    <p:sldId id="271" r:id="rId18"/>
    <p:sldId id="287" r:id="rId19"/>
    <p:sldId id="288" r:id="rId20"/>
    <p:sldId id="289" r:id="rId21"/>
    <p:sldId id="273" r:id="rId22"/>
    <p:sldId id="275" r:id="rId23"/>
    <p:sldId id="274" r:id="rId24"/>
    <p:sldId id="276" r:id="rId25"/>
    <p:sldId id="277" r:id="rId26"/>
    <p:sldId id="279" r:id="rId27"/>
    <p:sldId id="278" r:id="rId28"/>
    <p:sldId id="280" r:id="rId29"/>
    <p:sldId id="281" r:id="rId30"/>
    <p:sldId id="282" r:id="rId31"/>
    <p:sldId id="283" r:id="rId32"/>
    <p:sldId id="266"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4" d="100"/>
          <a:sy n="94"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40D88A-825E-4737-9A67-71B0E50F477E}"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76724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40D88A-825E-4737-9A67-71B0E50F477E}"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370019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40D88A-825E-4737-9A67-71B0E50F477E}"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333183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40D88A-825E-4737-9A67-71B0E50F477E}"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16BBA-5B79-415E-B0F7-243D0258381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1347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40D88A-825E-4737-9A67-71B0E50F477E}"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937412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940D88A-825E-4737-9A67-71B0E50F477E}" type="datetimeFigureOut">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4008236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940D88A-825E-4737-9A67-71B0E50F477E}" type="datetimeFigureOut">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2353623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0D88A-825E-4737-9A67-71B0E50F477E}"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2035649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0D88A-825E-4737-9A67-71B0E50F477E}"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124473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0D88A-825E-4737-9A67-71B0E50F477E}"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50439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40D88A-825E-4737-9A67-71B0E50F477E}"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147548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40D88A-825E-4737-9A67-71B0E50F477E}"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190412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40D88A-825E-4737-9A67-71B0E50F477E}" type="datetimeFigureOut">
              <a:rPr lang="en-US" smtClean="0"/>
              <a:t>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409028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40D88A-825E-4737-9A67-71B0E50F477E}" type="datetimeFigureOut">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428002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40D88A-825E-4737-9A67-71B0E50F477E}" type="datetimeFigureOut">
              <a:rPr lang="en-US" smtClean="0"/>
              <a:t>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127399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40D88A-825E-4737-9A67-71B0E50F477E}"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45154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40D88A-825E-4737-9A67-71B0E50F477E}"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16BBA-5B79-415E-B0F7-243D0258381D}" type="slidenum">
              <a:rPr lang="en-US" smtClean="0"/>
              <a:t>‹#›</a:t>
            </a:fld>
            <a:endParaRPr lang="en-US"/>
          </a:p>
        </p:txBody>
      </p:sp>
    </p:spTree>
    <p:extLst>
      <p:ext uri="{BB962C8B-B14F-4D97-AF65-F5344CB8AC3E}">
        <p14:creationId xmlns:p14="http://schemas.microsoft.com/office/powerpoint/2010/main" val="306851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940D88A-825E-4737-9A67-71B0E50F477E}" type="datetimeFigureOut">
              <a:rPr lang="en-US" smtClean="0"/>
              <a:t>5/12/2019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D416BBA-5B79-415E-B0F7-243D0258381D}" type="slidenum">
              <a:rPr lang="en-US" smtClean="0"/>
              <a:t>‹#›</a:t>
            </a:fld>
            <a:endParaRPr lang="en-US"/>
          </a:p>
        </p:txBody>
      </p:sp>
    </p:spTree>
    <p:extLst>
      <p:ext uri="{BB962C8B-B14F-4D97-AF65-F5344CB8AC3E}">
        <p14:creationId xmlns:p14="http://schemas.microsoft.com/office/powerpoint/2010/main" val="52856211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JohnD@automatedaquatic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336958"/>
            <a:ext cx="8689976" cy="2509213"/>
          </a:xfrm>
        </p:spPr>
        <p:txBody>
          <a:bodyPr/>
          <a:lstStyle/>
          <a:p>
            <a:r>
              <a:rPr lang="en-US" dirty="0" smtClean="0"/>
              <a:t>Optimizing air and water quality in Aquatic facilities</a:t>
            </a:r>
            <a:endParaRPr lang="en-US" dirty="0"/>
          </a:p>
        </p:txBody>
      </p:sp>
      <p:sp>
        <p:nvSpPr>
          <p:cNvPr id="3" name="Subtitle 2"/>
          <p:cNvSpPr>
            <a:spLocks noGrp="1"/>
          </p:cNvSpPr>
          <p:nvPr>
            <p:ph type="subTitle" idx="1"/>
          </p:nvPr>
        </p:nvSpPr>
        <p:spPr>
          <a:xfrm>
            <a:off x="1751012" y="2922373"/>
            <a:ext cx="8689976" cy="1371599"/>
          </a:xfrm>
        </p:spPr>
        <p:txBody>
          <a:bodyPr/>
          <a:lstStyle/>
          <a:p>
            <a:r>
              <a:rPr lang="en-US" dirty="0"/>
              <a:t>Including </a:t>
            </a:r>
            <a:r>
              <a:rPr lang="en-US" dirty="0" err="1"/>
              <a:t>trichloramines</a:t>
            </a:r>
            <a:r>
              <a:rPr lang="en-US" dirty="0"/>
              <a:t>, air testing, system efficiencies and filter &amp; surge tank cleaning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2660" y="4024185"/>
            <a:ext cx="2026509" cy="2170098"/>
          </a:xfrm>
          <a:prstGeom prst="rect">
            <a:avLst/>
          </a:prstGeom>
        </p:spPr>
      </p:pic>
    </p:spTree>
    <p:extLst>
      <p:ext uri="{BB962C8B-B14F-4D97-AF65-F5344CB8AC3E}">
        <p14:creationId xmlns:p14="http://schemas.microsoft.com/office/powerpoint/2010/main" val="319189800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Filtration systems</a:t>
            </a:r>
            <a:endParaRPr lang="en-US" dirty="0"/>
          </a:p>
        </p:txBody>
      </p:sp>
      <p:sp>
        <p:nvSpPr>
          <p:cNvPr id="3" name="Content Placeholder 2"/>
          <p:cNvSpPr>
            <a:spLocks noGrp="1"/>
          </p:cNvSpPr>
          <p:nvPr>
            <p:ph sz="quarter" idx="13"/>
          </p:nvPr>
        </p:nvSpPr>
        <p:spPr/>
        <p:txBody>
          <a:bodyPr/>
          <a:lstStyle/>
          <a:p>
            <a:pPr marL="0" indent="0" algn="ctr">
              <a:buNone/>
            </a:pPr>
            <a:r>
              <a:rPr lang="en-US" dirty="0" smtClean="0"/>
              <a:t>multi-layer sand                                                 </a:t>
            </a:r>
            <a:r>
              <a:rPr lang="en-US" dirty="0" err="1" smtClean="0"/>
              <a:t>Sand</a:t>
            </a:r>
            <a:endParaRPr lang="en-US" dirty="0"/>
          </a:p>
        </p:txBody>
      </p:sp>
      <p:pic>
        <p:nvPicPr>
          <p:cNvPr id="6" name="Picture 2" descr="http://automatedaquatics.com/wp-content/uploads/2013/08/Wapotec-Fil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633" y="2995313"/>
            <a:ext cx="1922793" cy="2948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7751978" y="3193921"/>
            <a:ext cx="3318750" cy="2551068"/>
          </a:xfrm>
          <a:prstGeom prst="rect">
            <a:avLst/>
          </a:prstGeom>
        </p:spPr>
      </p:pic>
    </p:spTree>
    <p:extLst>
      <p:ext uri="{BB962C8B-B14F-4D97-AF65-F5344CB8AC3E}">
        <p14:creationId xmlns:p14="http://schemas.microsoft.com/office/powerpoint/2010/main" val="25628746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filtration systems</a:t>
            </a:r>
            <a:endParaRPr lang="en-US" dirty="0"/>
          </a:p>
        </p:txBody>
      </p:sp>
      <p:sp>
        <p:nvSpPr>
          <p:cNvPr id="3" name="Content Placeholder 2"/>
          <p:cNvSpPr>
            <a:spLocks noGrp="1"/>
          </p:cNvSpPr>
          <p:nvPr>
            <p:ph sz="quarter" idx="13"/>
          </p:nvPr>
        </p:nvSpPr>
        <p:spPr>
          <a:xfrm>
            <a:off x="913774" y="2367092"/>
            <a:ext cx="6599134" cy="3424107"/>
          </a:xfrm>
        </p:spPr>
        <p:txBody>
          <a:bodyPr>
            <a:normAutofit fontScale="92500" lnSpcReduction="20000"/>
          </a:bodyPr>
          <a:lstStyle/>
          <a:p>
            <a:pPr>
              <a:buFont typeface="Wingdings" panose="05000000000000000000" pitchFamily="2" charset="2"/>
              <a:buChar char="Ø"/>
            </a:pPr>
            <a:r>
              <a:rPr lang="en-US" cap="none" dirty="0" smtClean="0"/>
              <a:t>Regular chemical cleaning of all types of filter tanks and media (every 6-12 months)</a:t>
            </a:r>
          </a:p>
          <a:p>
            <a:pPr>
              <a:buFont typeface="Wingdings" panose="05000000000000000000" pitchFamily="2" charset="2"/>
              <a:buChar char="Ø"/>
            </a:pPr>
            <a:r>
              <a:rPr lang="en-US" cap="none" dirty="0" smtClean="0"/>
              <a:t>Clean surge and balance tanks every year (chemically)</a:t>
            </a:r>
          </a:p>
          <a:p>
            <a:pPr>
              <a:buFont typeface="Wingdings" panose="05000000000000000000" pitchFamily="2" charset="2"/>
              <a:buChar char="Ø"/>
            </a:pPr>
            <a:r>
              <a:rPr lang="en-US" cap="none" dirty="0" smtClean="0"/>
              <a:t>Replacement of sand media every 3-7 years depending on type of filter and cleaning practices</a:t>
            </a:r>
          </a:p>
          <a:p>
            <a:pPr>
              <a:buFont typeface="Wingdings" panose="05000000000000000000" pitchFamily="2" charset="2"/>
              <a:buChar char="Ø"/>
            </a:pPr>
            <a:r>
              <a:rPr lang="en-US" cap="none" dirty="0" smtClean="0"/>
              <a:t>Use of filtration enhancement chemicals (flocculants for sand, clarifiers for other filters)</a:t>
            </a:r>
          </a:p>
          <a:p>
            <a:pPr>
              <a:buFont typeface="Wingdings" panose="05000000000000000000" pitchFamily="2" charset="2"/>
              <a:buChar char="Ø"/>
            </a:pPr>
            <a:r>
              <a:rPr lang="en-US" cap="none" dirty="0" smtClean="0"/>
              <a:t>Operating filtration systems at low filtration rates (regulation allowing</a:t>
            </a:r>
            <a:r>
              <a:rPr lang="en-US" dirty="0" smtClean="0"/>
              <a:t>)</a:t>
            </a:r>
            <a:endParaRPr lang="en-US" dirty="0"/>
          </a:p>
        </p:txBody>
      </p:sp>
      <p:pic>
        <p:nvPicPr>
          <p:cNvPr id="4" name="Picture 3" descr="filter clean01.JPG"/>
          <p:cNvPicPr>
            <a:picLocks noChangeAspect="1"/>
          </p:cNvPicPr>
          <p:nvPr/>
        </p:nvPicPr>
        <p:blipFill>
          <a:blip r:embed="rId2"/>
          <a:stretch>
            <a:fillRect/>
          </a:stretch>
        </p:blipFill>
        <p:spPr>
          <a:xfrm>
            <a:off x="8023114" y="1949153"/>
            <a:ext cx="2987991" cy="3983988"/>
          </a:xfrm>
          <a:prstGeom prst="rect">
            <a:avLst/>
          </a:prstGeom>
        </p:spPr>
      </p:pic>
    </p:spTree>
    <p:extLst>
      <p:ext uri="{BB962C8B-B14F-4D97-AF65-F5344CB8AC3E}">
        <p14:creationId xmlns:p14="http://schemas.microsoft.com/office/powerpoint/2010/main" val="203805825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789860" y="877798"/>
            <a:ext cx="4281573" cy="5714591"/>
          </a:xfrm>
          <a:prstGeom prst="rect">
            <a:avLst/>
          </a:prstGeom>
        </p:spPr>
      </p:pic>
      <p:pic>
        <p:nvPicPr>
          <p:cNvPr id="5" name="Picture 4"/>
          <p:cNvPicPr>
            <a:picLocks noChangeAspect="1"/>
          </p:cNvPicPr>
          <p:nvPr/>
        </p:nvPicPr>
        <p:blipFill>
          <a:blip r:embed="rId3"/>
          <a:stretch>
            <a:fillRect/>
          </a:stretch>
        </p:blipFill>
        <p:spPr>
          <a:xfrm>
            <a:off x="6218229" y="877797"/>
            <a:ext cx="4285943" cy="5714591"/>
          </a:xfrm>
          <a:prstGeom prst="rect">
            <a:avLst/>
          </a:prstGeom>
        </p:spPr>
      </p:pic>
    </p:spTree>
    <p:extLst>
      <p:ext uri="{BB962C8B-B14F-4D97-AF65-F5344CB8AC3E}">
        <p14:creationId xmlns:p14="http://schemas.microsoft.com/office/powerpoint/2010/main" val="25330062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Hydraulics </a:t>
            </a:r>
            <a:endParaRPr lang="en-US" dirty="0"/>
          </a:p>
        </p:txBody>
      </p:sp>
      <p:sp>
        <p:nvSpPr>
          <p:cNvPr id="3" name="Content Placeholder 2"/>
          <p:cNvSpPr>
            <a:spLocks noGrp="1"/>
          </p:cNvSpPr>
          <p:nvPr>
            <p:ph sz="quarter" idx="13"/>
          </p:nvPr>
        </p:nvSpPr>
        <p:spPr>
          <a:xfrm>
            <a:off x="913774" y="2367092"/>
            <a:ext cx="6599134" cy="3424107"/>
          </a:xfrm>
        </p:spPr>
        <p:txBody>
          <a:bodyPr>
            <a:normAutofit/>
          </a:bodyPr>
          <a:lstStyle/>
          <a:p>
            <a:pPr>
              <a:buFont typeface="Wingdings" panose="05000000000000000000" pitchFamily="2" charset="2"/>
              <a:buChar char="Ø"/>
            </a:pPr>
            <a:r>
              <a:rPr lang="en-US" cap="none" dirty="0" smtClean="0"/>
              <a:t>Pool hydraulics can have a heavy impact on air and water quality</a:t>
            </a:r>
          </a:p>
          <a:p>
            <a:pPr>
              <a:buFont typeface="Wingdings" panose="05000000000000000000" pitchFamily="2" charset="2"/>
              <a:buChar char="Ø"/>
            </a:pPr>
            <a:r>
              <a:rPr lang="en-US" cap="none" dirty="0" smtClean="0"/>
              <a:t>Dead spots exist in most pools</a:t>
            </a:r>
          </a:p>
          <a:p>
            <a:pPr>
              <a:buFont typeface="Wingdings" panose="05000000000000000000" pitchFamily="2" charset="2"/>
              <a:buChar char="Ø"/>
            </a:pPr>
            <a:r>
              <a:rPr lang="en-US" cap="none" dirty="0" smtClean="0"/>
              <a:t>Renovations and new builds should prioritize perimeter overflow skimming and floor inlets</a:t>
            </a:r>
          </a:p>
          <a:p>
            <a:pPr>
              <a:buFont typeface="Wingdings" panose="05000000000000000000" pitchFamily="2" charset="2"/>
              <a:buChar char="Ø"/>
            </a:pPr>
            <a:r>
              <a:rPr lang="en-US" cap="none" dirty="0" smtClean="0"/>
              <a:t>Dye testing is an extremely useful tool to evaluate hydraulics </a:t>
            </a:r>
            <a:endParaRPr lang="en-US" cap="none" dirty="0"/>
          </a:p>
        </p:txBody>
      </p:sp>
      <p:pic>
        <p:nvPicPr>
          <p:cNvPr id="5" name="Shape 232"/>
          <p:cNvPicPr preferRelativeResize="0"/>
          <p:nvPr/>
        </p:nvPicPr>
        <p:blipFill>
          <a:blip r:embed="rId2">
            <a:alphaModFix/>
          </a:blip>
          <a:stretch>
            <a:fillRect/>
          </a:stretch>
        </p:blipFill>
        <p:spPr>
          <a:xfrm>
            <a:off x="7947660" y="2367092"/>
            <a:ext cx="3638143" cy="2643016"/>
          </a:xfrm>
          <a:prstGeom prst="rect">
            <a:avLst/>
          </a:prstGeom>
          <a:noFill/>
          <a:ln>
            <a:noFill/>
          </a:ln>
        </p:spPr>
      </p:pic>
    </p:spTree>
    <p:extLst>
      <p:ext uri="{BB962C8B-B14F-4D97-AF65-F5344CB8AC3E}">
        <p14:creationId xmlns:p14="http://schemas.microsoft.com/office/powerpoint/2010/main" val="236505333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Hydraulics </a:t>
            </a:r>
            <a:endParaRPr lang="en-US" dirty="0"/>
          </a:p>
        </p:txBody>
      </p:sp>
      <p:sp>
        <p:nvSpPr>
          <p:cNvPr id="3" name="Content Placeholder 2"/>
          <p:cNvSpPr>
            <a:spLocks noGrp="1"/>
          </p:cNvSpPr>
          <p:nvPr>
            <p:ph sz="quarter" idx="13"/>
          </p:nvPr>
        </p:nvSpPr>
        <p:spPr>
          <a:xfrm>
            <a:off x="913774" y="2367092"/>
            <a:ext cx="6599134" cy="3424107"/>
          </a:xfrm>
        </p:spPr>
        <p:txBody>
          <a:bodyPr>
            <a:normAutofit/>
          </a:bodyPr>
          <a:lstStyle/>
          <a:p>
            <a:pPr>
              <a:buFont typeface="Wingdings" panose="05000000000000000000" pitchFamily="2" charset="2"/>
              <a:buChar char="Ø"/>
            </a:pPr>
            <a:r>
              <a:rPr lang="en-US" cap="none" dirty="0" smtClean="0"/>
              <a:t> Dye test to evaluate hydraulics</a:t>
            </a:r>
          </a:p>
          <a:p>
            <a:pPr>
              <a:buFont typeface="Wingdings" panose="05000000000000000000" pitchFamily="2" charset="2"/>
              <a:buChar char="Ø"/>
            </a:pPr>
            <a:r>
              <a:rPr lang="en-US" cap="none" dirty="0" smtClean="0"/>
              <a:t>Adjust skimmers to pull evenly </a:t>
            </a:r>
          </a:p>
          <a:p>
            <a:pPr>
              <a:buFont typeface="Wingdings" panose="05000000000000000000" pitchFamily="2" charset="2"/>
              <a:buChar char="Ø"/>
            </a:pPr>
            <a:r>
              <a:rPr lang="en-US" cap="none" dirty="0" smtClean="0"/>
              <a:t>Adjust inlets to return evenly</a:t>
            </a:r>
          </a:p>
          <a:p>
            <a:pPr>
              <a:buFont typeface="Wingdings" panose="05000000000000000000" pitchFamily="2" charset="2"/>
              <a:buChar char="Ø"/>
            </a:pPr>
            <a:r>
              <a:rPr lang="en-US" cap="none" dirty="0" smtClean="0"/>
              <a:t>Re-dye test every few years to evaluate changes and respond to them </a:t>
            </a:r>
          </a:p>
        </p:txBody>
      </p:sp>
      <p:pic>
        <p:nvPicPr>
          <p:cNvPr id="5" name="Shape 232"/>
          <p:cNvPicPr preferRelativeResize="0"/>
          <p:nvPr/>
        </p:nvPicPr>
        <p:blipFill>
          <a:blip r:embed="rId2">
            <a:alphaModFix/>
          </a:blip>
          <a:stretch>
            <a:fillRect/>
          </a:stretch>
        </p:blipFill>
        <p:spPr>
          <a:xfrm>
            <a:off x="7947660" y="2367092"/>
            <a:ext cx="3638143" cy="2643016"/>
          </a:xfrm>
          <a:prstGeom prst="rect">
            <a:avLst/>
          </a:prstGeom>
          <a:noFill/>
          <a:ln>
            <a:noFill/>
          </a:ln>
        </p:spPr>
      </p:pic>
    </p:spTree>
    <p:extLst>
      <p:ext uri="{BB962C8B-B14F-4D97-AF65-F5344CB8AC3E}">
        <p14:creationId xmlns:p14="http://schemas.microsoft.com/office/powerpoint/2010/main" val="249858344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balance and levels </a:t>
            </a:r>
            <a:endParaRPr lang="en-US" dirty="0"/>
          </a:p>
        </p:txBody>
      </p:sp>
      <p:sp>
        <p:nvSpPr>
          <p:cNvPr id="3" name="Content Placeholder 2"/>
          <p:cNvSpPr>
            <a:spLocks noGrp="1"/>
          </p:cNvSpPr>
          <p:nvPr>
            <p:ph sz="quarter" idx="13"/>
          </p:nvPr>
        </p:nvSpPr>
        <p:spPr>
          <a:xfrm>
            <a:off x="913774" y="2367092"/>
            <a:ext cx="6599134" cy="3424107"/>
          </a:xfrm>
        </p:spPr>
        <p:txBody>
          <a:bodyPr>
            <a:normAutofit fontScale="85000" lnSpcReduction="20000"/>
          </a:bodyPr>
          <a:lstStyle/>
          <a:p>
            <a:pPr marL="0" indent="0">
              <a:buNone/>
            </a:pPr>
            <a:r>
              <a:rPr lang="en-US" cap="none" dirty="0" smtClean="0"/>
              <a:t>Looking at BC Pool </a:t>
            </a:r>
            <a:r>
              <a:rPr lang="en-US" cap="none" dirty="0"/>
              <a:t>R</a:t>
            </a:r>
            <a:r>
              <a:rPr lang="en-US" cap="none" dirty="0" smtClean="0"/>
              <a:t>egulations:</a:t>
            </a:r>
          </a:p>
          <a:p>
            <a:pPr marL="0" indent="0">
              <a:buNone/>
            </a:pPr>
            <a:r>
              <a:rPr lang="en-US" cap="none" dirty="0" smtClean="0"/>
              <a:t>“The pH level of pool water must be tested at least twice daily and maintained at no less than 7.2 and no more than 7.8”</a:t>
            </a:r>
          </a:p>
          <a:p>
            <a:pPr marL="0" indent="0">
              <a:buNone/>
            </a:pPr>
            <a:r>
              <a:rPr lang="en-US" cap="none" dirty="0" smtClean="0"/>
              <a:t>Free chlorine must be maintained at a minimum of 0.5ppm for pools &lt;30C and 1.5ppm for pools &gt;30C</a:t>
            </a:r>
          </a:p>
          <a:p>
            <a:pPr marL="0" indent="0">
              <a:buNone/>
            </a:pPr>
            <a:r>
              <a:rPr lang="en-US" cap="none" dirty="0" smtClean="0"/>
              <a:t>“The combined chlorine in pool water must be tested at least twice daily and maintained at a concentration of less than one part per million”</a:t>
            </a:r>
          </a:p>
          <a:p>
            <a:pPr marL="0" indent="0">
              <a:buNone/>
            </a:pPr>
            <a:r>
              <a:rPr lang="en-US" cap="none" dirty="0" smtClean="0"/>
              <a:t>“The alkalinity of pool water must be tested at least weekly and maintained at a level no less than 80 parts per million and no more than 120 parts per million”</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1276" y="2808563"/>
            <a:ext cx="3435178" cy="1915357"/>
          </a:xfrm>
          <a:prstGeom prst="rect">
            <a:avLst/>
          </a:prstGeom>
        </p:spPr>
      </p:pic>
    </p:spTree>
    <p:extLst>
      <p:ext uri="{BB962C8B-B14F-4D97-AF65-F5344CB8AC3E}">
        <p14:creationId xmlns:p14="http://schemas.microsoft.com/office/powerpoint/2010/main" val="299429937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chemical levels for fantastic water and air</a:t>
            </a:r>
            <a:endParaRPr lang="en-US" dirty="0"/>
          </a:p>
        </p:txBody>
      </p:sp>
      <p:sp>
        <p:nvSpPr>
          <p:cNvPr id="3" name="Content Placeholder 2"/>
          <p:cNvSpPr>
            <a:spLocks noGrp="1"/>
          </p:cNvSpPr>
          <p:nvPr>
            <p:ph sz="quarter" idx="13"/>
          </p:nvPr>
        </p:nvSpPr>
        <p:spPr>
          <a:xfrm>
            <a:off x="913774" y="2367092"/>
            <a:ext cx="6599134" cy="3424107"/>
          </a:xfrm>
        </p:spPr>
        <p:txBody>
          <a:bodyPr>
            <a:normAutofit fontScale="92500" lnSpcReduction="10000"/>
          </a:bodyPr>
          <a:lstStyle/>
          <a:p>
            <a:pPr>
              <a:buFont typeface="Wingdings" panose="05000000000000000000" pitchFamily="2" charset="2"/>
              <a:buChar char="Ø"/>
            </a:pPr>
            <a:r>
              <a:rPr lang="en-US" cap="none" dirty="0" smtClean="0"/>
              <a:t>Studies have shown formation of undesirable combined chlorine compounds doubles going from 0.4ppm to 1.5ppm free chlorine. This reduces air quality, and bather comfort.</a:t>
            </a:r>
          </a:p>
          <a:p>
            <a:pPr>
              <a:buFont typeface="Wingdings" panose="05000000000000000000" pitchFamily="2" charset="2"/>
              <a:buChar char="Ø"/>
            </a:pPr>
            <a:r>
              <a:rPr lang="en-US" cap="none" dirty="0" smtClean="0"/>
              <a:t>Run your chlorine as low as regulation allows, if other systems are in place to maintain water quality</a:t>
            </a:r>
          </a:p>
          <a:p>
            <a:pPr>
              <a:buFont typeface="Wingdings" panose="05000000000000000000" pitchFamily="2" charset="2"/>
              <a:buChar char="Ø"/>
            </a:pPr>
            <a:r>
              <a:rPr lang="en-US" cap="none" dirty="0" smtClean="0"/>
              <a:t>Chlorine is exponentially more effective at a lower ph. Keep your pH set point as low as regulation allows </a:t>
            </a:r>
          </a:p>
          <a:p>
            <a:pPr>
              <a:buFont typeface="Wingdings" panose="05000000000000000000" pitchFamily="2" charset="2"/>
              <a:buChar char="Ø"/>
            </a:pPr>
            <a:r>
              <a:rPr lang="en-US" cap="none" dirty="0" smtClean="0"/>
              <a:t>Improve filtration and oxidation systems, and increase </a:t>
            </a:r>
            <a:r>
              <a:rPr lang="en-US" cap="none" dirty="0" smtClean="0"/>
              <a:t>dilution </a:t>
            </a:r>
            <a:r>
              <a:rPr lang="en-US" cap="none" dirty="0" smtClean="0"/>
              <a:t>to maintain low combined chlorines</a:t>
            </a:r>
          </a:p>
          <a:p>
            <a:pPr marL="0" indent="0">
              <a:buNone/>
            </a:pPr>
            <a:endParaRPr lang="en-US" dirty="0"/>
          </a:p>
        </p:txBody>
      </p:sp>
      <p:pic>
        <p:nvPicPr>
          <p:cNvPr id="2050" name="Picture 2" descr="Image result for effectiveness of chlorine vs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635" y="2530792"/>
            <a:ext cx="3923342"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7719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Supplementary systems</a:t>
            </a:r>
            <a:endParaRPr lang="en-US" dirty="0"/>
          </a:p>
        </p:txBody>
      </p:sp>
      <p:sp>
        <p:nvSpPr>
          <p:cNvPr id="3" name="Content Placeholder 2"/>
          <p:cNvSpPr>
            <a:spLocks noGrp="1"/>
          </p:cNvSpPr>
          <p:nvPr>
            <p:ph sz="quarter" idx="13"/>
          </p:nvPr>
        </p:nvSpPr>
        <p:spPr>
          <a:xfrm>
            <a:off x="913774" y="2367092"/>
            <a:ext cx="6599134" cy="3424107"/>
          </a:xfrm>
        </p:spPr>
        <p:txBody>
          <a:bodyPr>
            <a:normAutofit/>
          </a:bodyPr>
          <a:lstStyle/>
          <a:p>
            <a:pPr marL="0" indent="0">
              <a:buNone/>
            </a:pPr>
            <a:r>
              <a:rPr lang="en-US" dirty="0" smtClean="0"/>
              <a:t>Types of systems:</a:t>
            </a:r>
          </a:p>
          <a:p>
            <a:pPr>
              <a:buFontTx/>
              <a:buChar char="-"/>
            </a:pPr>
            <a:r>
              <a:rPr lang="en-US" cap="none" dirty="0" smtClean="0"/>
              <a:t>Inline UV</a:t>
            </a:r>
          </a:p>
          <a:p>
            <a:pPr>
              <a:buFontTx/>
              <a:buChar char="-"/>
            </a:pPr>
            <a:r>
              <a:rPr lang="en-US" cap="none" dirty="0" smtClean="0"/>
              <a:t>Flocculants &amp; filtration enhancement </a:t>
            </a:r>
          </a:p>
          <a:p>
            <a:pPr>
              <a:buFontTx/>
              <a:buChar char="-"/>
            </a:pPr>
            <a:r>
              <a:rPr lang="en-US" cap="none" dirty="0" smtClean="0"/>
              <a:t>Chlorine dioxide</a:t>
            </a:r>
          </a:p>
          <a:p>
            <a:pPr>
              <a:buFontTx/>
              <a:buChar char="-"/>
            </a:pPr>
            <a:r>
              <a:rPr lang="en-US" cap="none" dirty="0" smtClean="0"/>
              <a:t>Ozone</a:t>
            </a:r>
          </a:p>
          <a:p>
            <a:pPr>
              <a:buFontTx/>
              <a:buChar char="-"/>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661" y="2996527"/>
            <a:ext cx="2996565" cy="2614650"/>
          </a:xfrm>
          <a:prstGeom prst="rect">
            <a:avLst/>
          </a:prstGeom>
        </p:spPr>
      </p:pic>
    </p:spTree>
    <p:extLst>
      <p:ext uri="{BB962C8B-B14F-4D97-AF65-F5344CB8AC3E}">
        <p14:creationId xmlns:p14="http://schemas.microsoft.com/office/powerpoint/2010/main" val="114889119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UV &amp; Ozone</a:t>
            </a:r>
            <a:endParaRPr lang="en-US" dirty="0"/>
          </a:p>
        </p:txBody>
      </p:sp>
      <p:sp>
        <p:nvSpPr>
          <p:cNvPr id="3" name="Content Placeholder 2"/>
          <p:cNvSpPr>
            <a:spLocks noGrp="1"/>
          </p:cNvSpPr>
          <p:nvPr>
            <p:ph sz="quarter" idx="13"/>
          </p:nvPr>
        </p:nvSpPr>
        <p:spPr>
          <a:xfrm>
            <a:off x="288443" y="1416605"/>
            <a:ext cx="5112557" cy="3424107"/>
          </a:xfrm>
        </p:spPr>
        <p:txBody>
          <a:bodyPr>
            <a:normAutofit/>
          </a:bodyPr>
          <a:lstStyle/>
          <a:p>
            <a:pPr marL="0" indent="0">
              <a:buNone/>
            </a:pPr>
            <a:r>
              <a:rPr lang="en-US" b="1" dirty="0" smtClean="0"/>
              <a:t>UV</a:t>
            </a:r>
          </a:p>
          <a:p>
            <a:pPr>
              <a:buFont typeface="Wingdings" panose="05000000000000000000" pitchFamily="2" charset="2"/>
              <a:buChar char="Ø"/>
            </a:pPr>
            <a:r>
              <a:rPr lang="en-US" cap="none" dirty="0" smtClean="0"/>
              <a:t>Fantastic technology for domestic water systems (pre-chlorination) </a:t>
            </a:r>
          </a:p>
          <a:p>
            <a:pPr>
              <a:buFont typeface="Wingdings" panose="05000000000000000000" pitchFamily="2" charset="2"/>
              <a:buChar char="Ø"/>
            </a:pPr>
            <a:r>
              <a:rPr lang="en-US" cap="none" dirty="0" smtClean="0"/>
              <a:t>S</a:t>
            </a:r>
            <a:r>
              <a:rPr lang="en-US" cap="none" dirty="0" smtClean="0"/>
              <a:t>ome </a:t>
            </a:r>
            <a:r>
              <a:rPr lang="en-US" cap="none" dirty="0" smtClean="0"/>
              <a:t>European countries </a:t>
            </a:r>
            <a:r>
              <a:rPr lang="en-US" cap="none" dirty="0" smtClean="0"/>
              <a:t>have found that UV increases </a:t>
            </a:r>
            <a:r>
              <a:rPr lang="en-US" cap="none" dirty="0" smtClean="0"/>
              <a:t>the rate that chloramines are converted to </a:t>
            </a:r>
            <a:r>
              <a:rPr lang="en-US" cap="none" dirty="0" err="1" smtClean="0"/>
              <a:t>trichloramine</a:t>
            </a:r>
            <a:r>
              <a:rPr lang="en-US" cap="none" dirty="0" smtClean="0"/>
              <a:t>, which off-gasses from the water causing air quality issues</a:t>
            </a:r>
          </a:p>
          <a:p>
            <a:pPr marL="0" indent="0">
              <a:buNone/>
            </a:pPr>
            <a:endParaRPr lang="en-US" cap="none" dirty="0"/>
          </a:p>
        </p:txBody>
      </p:sp>
      <p:sp>
        <p:nvSpPr>
          <p:cNvPr id="6" name="TextBox 5"/>
          <p:cNvSpPr txBox="1"/>
          <p:nvPr/>
        </p:nvSpPr>
        <p:spPr>
          <a:xfrm>
            <a:off x="7707085" y="1506582"/>
            <a:ext cx="4111072" cy="4524315"/>
          </a:xfrm>
          <a:prstGeom prst="rect">
            <a:avLst/>
          </a:prstGeom>
          <a:noFill/>
        </p:spPr>
        <p:txBody>
          <a:bodyPr wrap="square" rtlCol="0">
            <a:spAutoFit/>
          </a:bodyPr>
          <a:lstStyle/>
          <a:p>
            <a:r>
              <a:rPr lang="en-US" b="1" dirty="0" smtClean="0"/>
              <a:t>Ozone</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r>
              <a:rPr lang="en-US" dirty="0" smtClean="0"/>
              <a:t>Ozone systems </a:t>
            </a:r>
            <a:r>
              <a:rPr lang="en-US" dirty="0" smtClean="0"/>
              <a:t>are very effective if </a:t>
            </a:r>
            <a:r>
              <a:rPr lang="en-US" dirty="0" smtClean="0"/>
              <a:t>they are a full stream system (take all of the pool water</a:t>
            </a:r>
            <a:r>
              <a:rPr lang="en-US" dirty="0" smtClean="0"/>
              <a:t>). Hydraulics are a limiting factor</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The capital expenditure of doing this is astronomical</a:t>
            </a:r>
          </a:p>
          <a:p>
            <a:pPr marL="285750" indent="-285750">
              <a:buFont typeface="Wingdings" panose="05000000000000000000" pitchFamily="2" charset="2"/>
              <a:buChar char="Ø"/>
            </a:pPr>
            <a:r>
              <a:rPr lang="en-US" dirty="0" smtClean="0"/>
              <a:t>Unlike European systems, ozone systems here don’t generally have a de-</a:t>
            </a:r>
            <a:r>
              <a:rPr lang="en-US" dirty="0" err="1" smtClean="0"/>
              <a:t>ozonation</a:t>
            </a:r>
            <a:r>
              <a:rPr lang="en-US" dirty="0" smtClean="0"/>
              <a:t> tank</a:t>
            </a:r>
            <a:endParaRPr lang="en-US" dirty="0"/>
          </a:p>
          <a:p>
            <a:pPr marL="285750" indent="-285750">
              <a:buFont typeface="Wingdings" panose="05000000000000000000" pitchFamily="2" charset="2"/>
              <a:buChar char="Ø"/>
            </a:pPr>
            <a:r>
              <a:rPr lang="en-US" dirty="0" smtClean="0"/>
              <a:t>Ozone gas is very dangerous and can be accidentally released from some ozone systems</a:t>
            </a:r>
            <a:br>
              <a:rPr lang="en-US" dirty="0" smtClean="0"/>
            </a:br>
            <a:endParaRPr lang="en-US" dirty="0"/>
          </a:p>
        </p:txBody>
      </p:sp>
      <p:pic>
        <p:nvPicPr>
          <p:cNvPr id="4098" name="Picture 2" descr="Image result for pool U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1354" y="5036925"/>
            <a:ext cx="1986734" cy="16556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ool ozo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28" b="22972"/>
          <a:stretch/>
        </p:blipFill>
        <p:spPr bwMode="auto">
          <a:xfrm>
            <a:off x="9918510" y="5516018"/>
            <a:ext cx="1359716" cy="102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8353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Flocculants (filtration enhancement) &amp; Chlorine dioxide</a:t>
            </a:r>
            <a:endParaRPr lang="en-US" dirty="0"/>
          </a:p>
        </p:txBody>
      </p:sp>
      <p:sp>
        <p:nvSpPr>
          <p:cNvPr id="3" name="Content Placeholder 2"/>
          <p:cNvSpPr>
            <a:spLocks noGrp="1"/>
          </p:cNvSpPr>
          <p:nvPr>
            <p:ph sz="quarter" idx="13"/>
          </p:nvPr>
        </p:nvSpPr>
        <p:spPr>
          <a:xfrm>
            <a:off x="601951" y="2574845"/>
            <a:ext cx="5112557" cy="3424107"/>
          </a:xfrm>
        </p:spPr>
        <p:txBody>
          <a:bodyPr>
            <a:normAutofit/>
          </a:bodyPr>
          <a:lstStyle/>
          <a:p>
            <a:pPr marL="0" indent="0">
              <a:buNone/>
            </a:pPr>
            <a:r>
              <a:rPr lang="en-US" b="1" cap="none" dirty="0" smtClean="0"/>
              <a:t>Chlorine Dioxide:</a:t>
            </a:r>
          </a:p>
          <a:p>
            <a:pPr>
              <a:buFont typeface="Wingdings" panose="05000000000000000000" pitchFamily="2" charset="2"/>
              <a:buChar char="Ø"/>
            </a:pPr>
            <a:r>
              <a:rPr lang="en-US" cap="none" dirty="0"/>
              <a:t> </a:t>
            </a:r>
            <a:r>
              <a:rPr lang="en-US" cap="none" dirty="0" smtClean="0"/>
              <a:t>Chlorine dioxide effectively destroys biofilms, legionella and pseudomonas </a:t>
            </a:r>
          </a:p>
          <a:p>
            <a:pPr>
              <a:buFont typeface="Wingdings" panose="05000000000000000000" pitchFamily="2" charset="2"/>
              <a:buChar char="Ø"/>
            </a:pPr>
            <a:r>
              <a:rPr lang="en-US" cap="none" dirty="0" smtClean="0"/>
              <a:t>Chlorine dioxide has a residual in the water (0.2-0.5ppm) providing constant protection</a:t>
            </a:r>
          </a:p>
          <a:p>
            <a:pPr>
              <a:buFont typeface="Wingdings" panose="05000000000000000000" pitchFamily="2" charset="2"/>
              <a:buChar char="Ø"/>
            </a:pPr>
            <a:r>
              <a:rPr lang="en-US" cap="none" dirty="0" smtClean="0"/>
              <a:t>It can be generated in the presence of chlorine cost effectively and safely with a TCDO liquid </a:t>
            </a:r>
            <a:endParaRPr lang="en-US" cap="none" dirty="0"/>
          </a:p>
        </p:txBody>
      </p:sp>
      <p:sp>
        <p:nvSpPr>
          <p:cNvPr id="6" name="TextBox 5"/>
          <p:cNvSpPr txBox="1"/>
          <p:nvPr/>
        </p:nvSpPr>
        <p:spPr>
          <a:xfrm>
            <a:off x="6966857" y="2574845"/>
            <a:ext cx="4833883" cy="3724096"/>
          </a:xfrm>
          <a:prstGeom prst="rect">
            <a:avLst/>
          </a:prstGeom>
          <a:noFill/>
        </p:spPr>
        <p:txBody>
          <a:bodyPr wrap="square" rtlCol="0">
            <a:spAutoFit/>
          </a:bodyPr>
          <a:lstStyle/>
          <a:p>
            <a:r>
              <a:rPr lang="en-US" b="1" dirty="0" smtClean="0"/>
              <a:t>Flocculants </a:t>
            </a:r>
          </a:p>
          <a:p>
            <a:endParaRPr lang="en-US" sz="2000" b="1" dirty="0"/>
          </a:p>
          <a:p>
            <a:pPr marL="285750" indent="-285750">
              <a:buFont typeface="Wingdings" panose="05000000000000000000" pitchFamily="2" charset="2"/>
              <a:buChar char="Ø"/>
            </a:pPr>
            <a:r>
              <a:rPr lang="en-US" sz="2000" dirty="0" smtClean="0"/>
              <a:t>Are required on sand filter systems by German DIN Standards (in German aquatics facilities)</a:t>
            </a:r>
          </a:p>
          <a:p>
            <a:pPr marL="285750" indent="-285750">
              <a:buFont typeface="Wingdings" panose="05000000000000000000" pitchFamily="2" charset="2"/>
              <a:buChar char="Ø"/>
            </a:pPr>
            <a:r>
              <a:rPr lang="en-US" sz="2000" dirty="0" smtClean="0"/>
              <a:t>Greatly improve the efficiency of sand and multilayer filtration systems</a:t>
            </a:r>
          </a:p>
          <a:p>
            <a:pPr marL="285750" indent="-285750">
              <a:buFont typeface="Wingdings" panose="05000000000000000000" pitchFamily="2" charset="2"/>
              <a:buChar char="Ø"/>
            </a:pPr>
            <a:r>
              <a:rPr lang="en-US" sz="2000" dirty="0" smtClean="0"/>
              <a:t>Keep contamination on the filter surface so it can easily be backwashed out</a:t>
            </a:r>
          </a:p>
          <a:p>
            <a:pPr marL="285750" indent="-285750">
              <a:buFont typeface="Wingdings" panose="05000000000000000000" pitchFamily="2" charset="2"/>
              <a:buChar char="Ø"/>
            </a:pPr>
            <a:r>
              <a:rPr lang="en-US" sz="2000" dirty="0" smtClean="0"/>
              <a:t>Allow the filter to remove precursors to “combined chlorines”</a:t>
            </a:r>
            <a:r>
              <a:rPr lang="en-US" dirty="0" smtClean="0"/>
              <a:t/>
            </a:r>
            <a:br>
              <a:rPr lang="en-US" dirty="0" smtClean="0"/>
            </a:br>
            <a:endParaRPr lang="en-US" dirty="0"/>
          </a:p>
        </p:txBody>
      </p:sp>
    </p:spTree>
    <p:extLst>
      <p:ext uri="{BB962C8B-B14F-4D97-AF65-F5344CB8AC3E}">
        <p14:creationId xmlns:p14="http://schemas.microsoft.com/office/powerpoint/2010/main" val="63524510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98" y="357260"/>
            <a:ext cx="10364451" cy="1596177"/>
          </a:xfrm>
        </p:spPr>
        <p:txBody>
          <a:bodyPr/>
          <a:lstStyle/>
          <a:p>
            <a:r>
              <a:rPr lang="en-US" dirty="0" smtClean="0"/>
              <a:t>Some key terminology</a:t>
            </a:r>
            <a:endParaRPr lang="en-US" dirty="0"/>
          </a:p>
        </p:txBody>
      </p:sp>
      <p:sp>
        <p:nvSpPr>
          <p:cNvPr id="3" name="Content Placeholder 2"/>
          <p:cNvSpPr>
            <a:spLocks noGrp="1"/>
          </p:cNvSpPr>
          <p:nvPr>
            <p:ph sz="quarter" idx="13"/>
          </p:nvPr>
        </p:nvSpPr>
        <p:spPr>
          <a:xfrm>
            <a:off x="914400" y="1806919"/>
            <a:ext cx="10363826" cy="3926616"/>
          </a:xfrm>
        </p:spPr>
        <p:txBody>
          <a:bodyPr>
            <a:normAutofit fontScale="70000" lnSpcReduction="20000"/>
          </a:bodyPr>
          <a:lstStyle/>
          <a:p>
            <a:pPr marL="0" indent="0">
              <a:buNone/>
            </a:pPr>
            <a:r>
              <a:rPr lang="en-US" sz="2600" b="1" cap="none" dirty="0" smtClean="0"/>
              <a:t>Chloramines  </a:t>
            </a:r>
            <a:r>
              <a:rPr lang="en-US" sz="2600" cap="none" dirty="0" err="1" smtClean="0"/>
              <a:t>chloramines</a:t>
            </a:r>
            <a:r>
              <a:rPr lang="en-US" sz="2600" cap="none" dirty="0" smtClean="0"/>
              <a:t> are the end result of undesirable oxidation reactions between free chlorine (HOCL) and nitrogen based ‘chloramine precursors’ such as urea (from sweat, urine, natural moisturizing factor in skin), creatinine, uric acid &amp; personal care products. Chloramines exist in 3 main forms: </a:t>
            </a:r>
            <a:r>
              <a:rPr lang="en-US" sz="2600" cap="none" dirty="0" err="1" smtClean="0"/>
              <a:t>monochoramine</a:t>
            </a:r>
            <a:r>
              <a:rPr lang="en-US" sz="2600" cap="none" dirty="0" smtClean="0"/>
              <a:t>, </a:t>
            </a:r>
            <a:r>
              <a:rPr lang="en-US" sz="2600" cap="none" dirty="0" err="1" smtClean="0"/>
              <a:t>dichloramine</a:t>
            </a:r>
            <a:r>
              <a:rPr lang="en-US" sz="2600" cap="none" dirty="0" smtClean="0"/>
              <a:t>, </a:t>
            </a:r>
            <a:r>
              <a:rPr lang="en-US" sz="2600" cap="none" dirty="0" err="1" smtClean="0"/>
              <a:t>trichloramine</a:t>
            </a:r>
            <a:r>
              <a:rPr lang="en-US" sz="2600" cap="none" dirty="0" smtClean="0"/>
              <a:t> (aka nitrogen </a:t>
            </a:r>
            <a:r>
              <a:rPr lang="en-US" sz="2600" cap="none" dirty="0" err="1" smtClean="0"/>
              <a:t>trichloride</a:t>
            </a:r>
            <a:r>
              <a:rPr lang="en-US" sz="2600" cap="none" dirty="0" smtClean="0"/>
              <a:t>)</a:t>
            </a:r>
          </a:p>
          <a:p>
            <a:pPr marL="0" indent="0">
              <a:buNone/>
            </a:pPr>
            <a:endParaRPr lang="en-US" sz="2600" b="1" cap="none" dirty="0" smtClean="0"/>
          </a:p>
          <a:p>
            <a:pPr marL="0" indent="0">
              <a:buNone/>
            </a:pPr>
            <a:endParaRPr lang="en-US" sz="2600" b="1" cap="none" dirty="0" smtClean="0"/>
          </a:p>
          <a:p>
            <a:pPr marL="0" indent="0">
              <a:buNone/>
            </a:pPr>
            <a:r>
              <a:rPr lang="en-US" sz="3200" b="1" cap="none" dirty="0" err="1" smtClean="0"/>
              <a:t>Trichloramine</a:t>
            </a:r>
            <a:r>
              <a:rPr lang="en-US" sz="3200" b="1" cap="none" dirty="0" smtClean="0"/>
              <a:t> </a:t>
            </a:r>
            <a:r>
              <a:rPr lang="en-US" sz="2200" cap="none" dirty="0" smtClean="0"/>
              <a:t>(ncl3) is a specific species of inorganic combined chlorine. It is largely responsible for the typical chlorine smell in pools.  The odor nuisance and discomfort seem to be the least of the problems. The medical aspects of </a:t>
            </a:r>
            <a:r>
              <a:rPr lang="en-US" sz="2200" cap="none" dirty="0" err="1" smtClean="0"/>
              <a:t>trichloramine</a:t>
            </a:r>
            <a:r>
              <a:rPr lang="en-US" sz="2200" cap="none" dirty="0" smtClean="0"/>
              <a:t> are far more serious,  ncl3 is a known irritant of the breathing system as well as of eyes, skin and mucous membranes. Clinical studies have documented the promotion of chronic diseases (</a:t>
            </a:r>
            <a:r>
              <a:rPr lang="en-US" sz="2200" cap="none" dirty="0" smtClean="0"/>
              <a:t>e.g. </a:t>
            </a:r>
            <a:r>
              <a:rPr lang="en-US" sz="2200" cap="none" dirty="0" smtClean="0"/>
              <a:t>Asthma) among swimmers, especially in poorly treated and poorly ventilated indoor swimming pools and spas. </a:t>
            </a:r>
            <a:r>
              <a:rPr lang="en-US" sz="2200" cap="none" dirty="0" err="1" smtClean="0"/>
              <a:t>Trichloramine</a:t>
            </a:r>
            <a:r>
              <a:rPr lang="en-US" sz="2200" cap="none" dirty="0" smtClean="0"/>
              <a:t> is considered to be a causative agent for respiratory ailments</a:t>
            </a:r>
            <a:r>
              <a:rPr lang="en-US" sz="2200" dirty="0" smtClean="0"/>
              <a:t>. </a:t>
            </a:r>
            <a:endParaRPr lang="en-US" sz="2200" dirty="0"/>
          </a:p>
        </p:txBody>
      </p:sp>
      <p:pic>
        <p:nvPicPr>
          <p:cNvPr id="3074" name="Picture 2" descr="Image result for chloram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8996" y="2692832"/>
            <a:ext cx="1257847" cy="125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3344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396207" y="425257"/>
            <a:ext cx="9206933" cy="6141798"/>
          </a:xfrm>
          <a:prstGeom prst="rect">
            <a:avLst/>
          </a:prstGeom>
        </p:spPr>
      </p:pic>
    </p:spTree>
    <p:extLst>
      <p:ext uri="{BB962C8B-B14F-4D97-AF65-F5344CB8AC3E}">
        <p14:creationId xmlns:p14="http://schemas.microsoft.com/office/powerpoint/2010/main" val="2263553595"/>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Dilution</a:t>
            </a:r>
            <a:endParaRPr lang="en-US" dirty="0"/>
          </a:p>
        </p:txBody>
      </p:sp>
      <p:sp>
        <p:nvSpPr>
          <p:cNvPr id="3" name="Content Placeholder 2"/>
          <p:cNvSpPr>
            <a:spLocks noGrp="1"/>
          </p:cNvSpPr>
          <p:nvPr>
            <p:ph sz="quarter" idx="13"/>
          </p:nvPr>
        </p:nvSpPr>
        <p:spPr>
          <a:xfrm>
            <a:off x="2528391" y="2214694"/>
            <a:ext cx="6599134" cy="3424107"/>
          </a:xfrm>
        </p:spPr>
        <p:txBody>
          <a:bodyPr>
            <a:normAutofit/>
          </a:bodyPr>
          <a:lstStyle/>
          <a:p>
            <a:pPr marL="0" indent="0">
              <a:buNone/>
            </a:pPr>
            <a:r>
              <a:rPr lang="en-US" dirty="0" smtClean="0"/>
              <a:t>How much fresh water do you add to your pool? </a:t>
            </a:r>
          </a:p>
          <a:p>
            <a:pPr>
              <a:buFontTx/>
              <a:buChar char="-"/>
            </a:pPr>
            <a:endParaRPr lang="en-US" dirty="0" smtClean="0"/>
          </a:p>
          <a:p>
            <a:pPr marL="0" indent="0">
              <a:buNone/>
            </a:pPr>
            <a:endParaRPr lang="en-US" dirty="0"/>
          </a:p>
        </p:txBody>
      </p:sp>
      <p:pic>
        <p:nvPicPr>
          <p:cNvPr id="1026" name="Picture 2" descr="Image result for pool f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610" y="2934634"/>
            <a:ext cx="4910695" cy="244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1832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factors affecting dilution</a:t>
            </a:r>
            <a:endParaRPr lang="en-US" dirty="0"/>
          </a:p>
        </p:txBody>
      </p:sp>
      <p:sp>
        <p:nvSpPr>
          <p:cNvPr id="3" name="Content Placeholder 2"/>
          <p:cNvSpPr>
            <a:spLocks noGrp="1"/>
          </p:cNvSpPr>
          <p:nvPr>
            <p:ph sz="quarter" idx="13"/>
          </p:nvPr>
        </p:nvSpPr>
        <p:spPr>
          <a:xfrm>
            <a:off x="1091477" y="2099582"/>
            <a:ext cx="6599134" cy="3625933"/>
          </a:xfrm>
        </p:spPr>
        <p:txBody>
          <a:bodyPr>
            <a:normAutofit/>
          </a:bodyPr>
          <a:lstStyle/>
          <a:p>
            <a:pPr>
              <a:buFont typeface="Wingdings" panose="05000000000000000000" pitchFamily="2" charset="2"/>
              <a:buChar char="Ø"/>
            </a:pPr>
            <a:r>
              <a:rPr lang="en-US" cap="none" dirty="0" smtClean="0"/>
              <a:t>Type of filtration system (sand/multi-layer filter system tend to have naturally better dilution because of backwashing) </a:t>
            </a:r>
          </a:p>
          <a:p>
            <a:pPr>
              <a:buFont typeface="Wingdings" panose="05000000000000000000" pitchFamily="2" charset="2"/>
              <a:buChar char="Ø"/>
            </a:pPr>
            <a:r>
              <a:rPr lang="en-US" cap="none" dirty="0" smtClean="0"/>
              <a:t>Vacuum/pressure D.E./Perlite systems don’t use as much water for filter maintenance, so extra dilution is needed</a:t>
            </a:r>
          </a:p>
          <a:p>
            <a:pPr>
              <a:buFont typeface="Wingdings" panose="05000000000000000000" pitchFamily="2" charset="2"/>
              <a:buChar char="Ø"/>
            </a:pPr>
            <a:r>
              <a:rPr lang="en-US" cap="none" dirty="0" smtClean="0"/>
              <a:t>Chemical levels in source water (pH, alkalinity, </a:t>
            </a:r>
            <a:r>
              <a:rPr lang="en-US" cap="none" dirty="0" err="1" smtClean="0"/>
              <a:t>monochloramine</a:t>
            </a:r>
            <a:r>
              <a:rPr lang="en-US" cap="none" dirty="0" smtClean="0"/>
              <a:t>) </a:t>
            </a:r>
          </a:p>
          <a:p>
            <a:pPr>
              <a:buFontTx/>
              <a:buChar char="-"/>
            </a:pPr>
            <a:endParaRPr lang="en-US" dirty="0" smtClean="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5" t="8255" r="-275" b="10349"/>
          <a:stretch/>
        </p:blipFill>
        <p:spPr>
          <a:xfrm>
            <a:off x="8650232" y="1926993"/>
            <a:ext cx="2251318" cy="3971110"/>
          </a:xfrm>
          <a:prstGeom prst="rect">
            <a:avLst/>
          </a:prstGeom>
        </p:spPr>
      </p:pic>
    </p:spTree>
    <p:extLst>
      <p:ext uri="{BB962C8B-B14F-4D97-AF65-F5344CB8AC3E}">
        <p14:creationId xmlns:p14="http://schemas.microsoft.com/office/powerpoint/2010/main" val="242831360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714311"/>
            <a:ext cx="10364451" cy="1596177"/>
          </a:xfrm>
        </p:spPr>
        <p:txBody>
          <a:bodyPr/>
          <a:lstStyle/>
          <a:p>
            <a:r>
              <a:rPr lang="en-US" dirty="0" smtClean="0"/>
              <a:t>Optimum Dilution</a:t>
            </a:r>
            <a:endParaRPr lang="en-US" dirty="0"/>
          </a:p>
        </p:txBody>
      </p:sp>
      <p:sp>
        <p:nvSpPr>
          <p:cNvPr id="3" name="Content Placeholder 2"/>
          <p:cNvSpPr>
            <a:spLocks noGrp="1"/>
          </p:cNvSpPr>
          <p:nvPr>
            <p:ph sz="quarter" idx="13"/>
          </p:nvPr>
        </p:nvSpPr>
        <p:spPr>
          <a:xfrm>
            <a:off x="2659020" y="2023105"/>
            <a:ext cx="6599134" cy="3625933"/>
          </a:xfrm>
        </p:spPr>
        <p:txBody>
          <a:bodyPr>
            <a:normAutofit/>
          </a:bodyPr>
          <a:lstStyle/>
          <a:p>
            <a:pPr marL="0" indent="0" algn="ctr">
              <a:buNone/>
            </a:pPr>
            <a:r>
              <a:rPr lang="en-US" b="1" u="sng" cap="none" dirty="0" smtClean="0"/>
              <a:t>The best practice is to add approximately 30L per bather, per day</a:t>
            </a:r>
          </a:p>
          <a:p>
            <a:pPr marL="0" indent="0">
              <a:buNone/>
            </a:pPr>
            <a:endParaRPr lang="en-US" dirty="0" smtClean="0"/>
          </a:p>
          <a:p>
            <a:pPr marL="0" indent="0">
              <a:buNone/>
            </a:pPr>
            <a:endParaRPr lang="en-US" dirty="0"/>
          </a:p>
        </p:txBody>
      </p:sp>
      <p:pic>
        <p:nvPicPr>
          <p:cNvPr id="2050" name="Picture 2" descr="Image result for pool b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288" y="3097662"/>
            <a:ext cx="3789977" cy="284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0390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714311"/>
            <a:ext cx="10364451" cy="1596177"/>
          </a:xfrm>
        </p:spPr>
        <p:txBody>
          <a:bodyPr/>
          <a:lstStyle/>
          <a:p>
            <a:r>
              <a:rPr lang="en-US" dirty="0" smtClean="0"/>
              <a:t>Water testing and monitoring</a:t>
            </a:r>
            <a:endParaRPr lang="en-US" dirty="0"/>
          </a:p>
        </p:txBody>
      </p:sp>
      <p:sp>
        <p:nvSpPr>
          <p:cNvPr id="3" name="Content Placeholder 2"/>
          <p:cNvSpPr>
            <a:spLocks noGrp="1"/>
          </p:cNvSpPr>
          <p:nvPr>
            <p:ph sz="quarter" idx="13"/>
          </p:nvPr>
        </p:nvSpPr>
        <p:spPr>
          <a:xfrm>
            <a:off x="878941" y="2127608"/>
            <a:ext cx="6599134" cy="3625933"/>
          </a:xfrm>
        </p:spPr>
        <p:txBody>
          <a:bodyPr>
            <a:normAutofit/>
          </a:bodyPr>
          <a:lstStyle/>
          <a:p>
            <a:pPr>
              <a:buFontTx/>
              <a:buChar char="-"/>
            </a:pPr>
            <a:endParaRPr lang="en-US" dirty="0" smtClean="0"/>
          </a:p>
          <a:p>
            <a:pPr marL="0" indent="0">
              <a:buNone/>
            </a:pPr>
            <a:endParaRPr lang="en-US" dirty="0"/>
          </a:p>
        </p:txBody>
      </p:sp>
      <p:sp>
        <p:nvSpPr>
          <p:cNvPr id="5" name="Content Placeholder 2"/>
          <p:cNvSpPr txBox="1">
            <a:spLocks/>
          </p:cNvSpPr>
          <p:nvPr/>
        </p:nvSpPr>
        <p:spPr>
          <a:xfrm>
            <a:off x="1683660" y="2380157"/>
            <a:ext cx="6599134" cy="36259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Tx/>
              <a:buChar char="-"/>
            </a:pPr>
            <a:endParaRPr lang="en-US" dirty="0" smtClean="0"/>
          </a:p>
          <a:p>
            <a:pPr marL="0" indent="0">
              <a:buFont typeface="Arial" panose="020B0604020202020204" pitchFamily="34" charse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2794" y="2755860"/>
            <a:ext cx="3117669" cy="2369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82" y="2693964"/>
            <a:ext cx="3241765" cy="243132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185" y="2867863"/>
            <a:ext cx="2095500" cy="2257425"/>
          </a:xfrm>
          <a:prstGeom prst="rect">
            <a:avLst/>
          </a:prstGeom>
        </p:spPr>
      </p:pic>
    </p:spTree>
    <p:extLst>
      <p:ext uri="{BB962C8B-B14F-4D97-AF65-F5344CB8AC3E}">
        <p14:creationId xmlns:p14="http://schemas.microsoft.com/office/powerpoint/2010/main" val="318123207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714311"/>
            <a:ext cx="10364451" cy="1596177"/>
          </a:xfrm>
        </p:spPr>
        <p:txBody>
          <a:bodyPr/>
          <a:lstStyle/>
          <a:p>
            <a:r>
              <a:rPr lang="en-US" dirty="0" smtClean="0"/>
              <a:t>Some common misconceptions</a:t>
            </a:r>
            <a:endParaRPr lang="en-US" dirty="0"/>
          </a:p>
        </p:txBody>
      </p:sp>
      <p:sp>
        <p:nvSpPr>
          <p:cNvPr id="3" name="Content Placeholder 2"/>
          <p:cNvSpPr>
            <a:spLocks noGrp="1"/>
          </p:cNvSpPr>
          <p:nvPr>
            <p:ph sz="quarter" idx="13"/>
          </p:nvPr>
        </p:nvSpPr>
        <p:spPr>
          <a:xfrm>
            <a:off x="878941" y="2127608"/>
            <a:ext cx="6599134" cy="3625933"/>
          </a:xfrm>
        </p:spPr>
        <p:txBody>
          <a:bodyPr>
            <a:normAutofit/>
          </a:bodyPr>
          <a:lstStyle/>
          <a:p>
            <a:pPr>
              <a:buFontTx/>
              <a:buChar char="-"/>
            </a:pPr>
            <a:endParaRPr lang="en-US" dirty="0" smtClean="0"/>
          </a:p>
          <a:p>
            <a:pPr marL="0" indent="0">
              <a:buNone/>
            </a:pPr>
            <a:endParaRPr lang="en-US" dirty="0"/>
          </a:p>
        </p:txBody>
      </p:sp>
      <p:sp>
        <p:nvSpPr>
          <p:cNvPr id="5" name="Content Placeholder 2"/>
          <p:cNvSpPr txBox="1">
            <a:spLocks/>
          </p:cNvSpPr>
          <p:nvPr/>
        </p:nvSpPr>
        <p:spPr>
          <a:xfrm>
            <a:off x="1683660" y="2380157"/>
            <a:ext cx="6599134" cy="36259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Tx/>
              <a:buChar char="-"/>
            </a:pPr>
            <a:endParaRPr lang="en-US" dirty="0" smtClean="0"/>
          </a:p>
          <a:p>
            <a:pPr marL="0" indent="0">
              <a:buFont typeface="Arial" panose="020B0604020202020204" pitchFamily="34" charset="0"/>
              <a:buNone/>
            </a:pPr>
            <a:endParaRPr lang="en-US" dirty="0"/>
          </a:p>
        </p:txBody>
      </p:sp>
      <p:sp>
        <p:nvSpPr>
          <p:cNvPr id="4" name="TextBox 3"/>
          <p:cNvSpPr txBox="1"/>
          <p:nvPr/>
        </p:nvSpPr>
        <p:spPr>
          <a:xfrm>
            <a:off x="1683660" y="2380157"/>
            <a:ext cx="9141094" cy="1938992"/>
          </a:xfrm>
          <a:prstGeom prst="rect">
            <a:avLst/>
          </a:prstGeom>
          <a:noFill/>
        </p:spPr>
        <p:txBody>
          <a:bodyPr wrap="square" rtlCol="0">
            <a:spAutoFit/>
          </a:bodyPr>
          <a:lstStyle/>
          <a:p>
            <a:pPr marL="285750" indent="-285750">
              <a:buFontTx/>
              <a:buChar char="-"/>
            </a:pPr>
            <a:r>
              <a:rPr lang="en-US" sz="2400" dirty="0" smtClean="0"/>
              <a:t>Testing only the parameters required by the local health authority, is all the information you need to know for great water quality</a:t>
            </a:r>
          </a:p>
          <a:p>
            <a:pPr marL="285750" indent="-285750">
              <a:buFontTx/>
              <a:buChar char="-"/>
            </a:pPr>
            <a:r>
              <a:rPr lang="en-US" sz="2400" dirty="0" smtClean="0"/>
              <a:t>Test kits using comparators are just as accurate as photometer type kits</a:t>
            </a:r>
          </a:p>
          <a:p>
            <a:pPr marL="285750" indent="-285750">
              <a:buFontTx/>
              <a:buChar char="-"/>
            </a:pPr>
            <a:r>
              <a:rPr lang="en-US" sz="2400" dirty="0" smtClean="0"/>
              <a:t>All </a:t>
            </a:r>
            <a:r>
              <a:rPr lang="en-US" sz="2400" dirty="0" smtClean="0"/>
              <a:t>“combined chlorine” </a:t>
            </a:r>
            <a:r>
              <a:rPr lang="en-US" sz="2400" dirty="0" smtClean="0"/>
              <a:t>is </a:t>
            </a:r>
            <a:r>
              <a:rPr lang="en-US" sz="2400" dirty="0" smtClean="0"/>
              <a:t>the same</a:t>
            </a:r>
            <a:endParaRPr lang="en-US" sz="2400" dirty="0" smtClean="0"/>
          </a:p>
          <a:p>
            <a:pPr marL="285750" indent="-285750">
              <a:buFontTx/>
              <a:buChar char="-"/>
            </a:pPr>
            <a:r>
              <a:rPr lang="en-US" sz="2400" dirty="0" smtClean="0"/>
              <a:t>Good water tests mean good air quality</a:t>
            </a:r>
          </a:p>
        </p:txBody>
      </p:sp>
    </p:spTree>
    <p:extLst>
      <p:ext uri="{BB962C8B-B14F-4D97-AF65-F5344CB8AC3E}">
        <p14:creationId xmlns:p14="http://schemas.microsoft.com/office/powerpoint/2010/main" val="420484077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714311"/>
            <a:ext cx="10364451" cy="1596177"/>
          </a:xfrm>
        </p:spPr>
        <p:txBody>
          <a:bodyPr/>
          <a:lstStyle/>
          <a:p>
            <a:r>
              <a:rPr lang="en-US" dirty="0" smtClean="0"/>
              <a:t>Clearing up the myths</a:t>
            </a:r>
            <a:endParaRPr lang="en-US" dirty="0"/>
          </a:p>
        </p:txBody>
      </p:sp>
      <p:sp>
        <p:nvSpPr>
          <p:cNvPr id="3" name="Content Placeholder 2"/>
          <p:cNvSpPr>
            <a:spLocks noGrp="1"/>
          </p:cNvSpPr>
          <p:nvPr>
            <p:ph sz="quarter" idx="13"/>
          </p:nvPr>
        </p:nvSpPr>
        <p:spPr>
          <a:xfrm>
            <a:off x="878941" y="2127608"/>
            <a:ext cx="6599134" cy="3625933"/>
          </a:xfrm>
        </p:spPr>
        <p:txBody>
          <a:bodyPr>
            <a:normAutofit/>
          </a:bodyPr>
          <a:lstStyle/>
          <a:p>
            <a:pPr>
              <a:buFontTx/>
              <a:buChar char="-"/>
            </a:pPr>
            <a:endParaRPr lang="en-US" dirty="0" smtClean="0"/>
          </a:p>
          <a:p>
            <a:pPr marL="0" indent="0">
              <a:buNone/>
            </a:pPr>
            <a:endParaRPr lang="en-US" dirty="0"/>
          </a:p>
        </p:txBody>
      </p:sp>
      <p:sp>
        <p:nvSpPr>
          <p:cNvPr id="5" name="Content Placeholder 2"/>
          <p:cNvSpPr txBox="1">
            <a:spLocks/>
          </p:cNvSpPr>
          <p:nvPr/>
        </p:nvSpPr>
        <p:spPr>
          <a:xfrm>
            <a:off x="1683660" y="2380157"/>
            <a:ext cx="6599134" cy="36259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Tx/>
              <a:buChar char="-"/>
            </a:pPr>
            <a:endParaRPr lang="en-US" dirty="0" smtClean="0"/>
          </a:p>
          <a:p>
            <a:pPr marL="0" indent="0">
              <a:buFont typeface="Arial" panose="020B0604020202020204" pitchFamily="34" charset="0"/>
              <a:buNone/>
            </a:pPr>
            <a:endParaRPr lang="en-US" dirty="0"/>
          </a:p>
        </p:txBody>
      </p:sp>
      <p:sp>
        <p:nvSpPr>
          <p:cNvPr id="4" name="TextBox 3"/>
          <p:cNvSpPr txBox="1"/>
          <p:nvPr/>
        </p:nvSpPr>
        <p:spPr>
          <a:xfrm>
            <a:off x="1683660" y="2380157"/>
            <a:ext cx="9141094" cy="3416320"/>
          </a:xfrm>
          <a:prstGeom prst="rect">
            <a:avLst/>
          </a:prstGeom>
          <a:noFill/>
        </p:spPr>
        <p:txBody>
          <a:bodyPr wrap="square" rtlCol="0">
            <a:spAutoFit/>
          </a:bodyPr>
          <a:lstStyle/>
          <a:p>
            <a:pPr marL="285750" indent="-285750">
              <a:buFontTx/>
              <a:buChar char="-"/>
            </a:pPr>
            <a:r>
              <a:rPr lang="en-US" sz="2400" b="1" dirty="0" smtClean="0"/>
              <a:t>Testing only the parameters required by the local health authority, is all the information you need to know for great water quality</a:t>
            </a:r>
          </a:p>
          <a:p>
            <a:endParaRPr lang="en-US" sz="2400" dirty="0"/>
          </a:p>
          <a:p>
            <a:r>
              <a:rPr lang="en-US" sz="2400" dirty="0" smtClean="0"/>
              <a:t>A number of other parameters tell you a ton about water quality such as:</a:t>
            </a:r>
          </a:p>
          <a:p>
            <a:pPr marL="342900" indent="-342900">
              <a:buFontTx/>
              <a:buChar char="-"/>
            </a:pPr>
            <a:r>
              <a:rPr lang="en-US" sz="2400" dirty="0" smtClean="0"/>
              <a:t>Turbidity</a:t>
            </a:r>
          </a:p>
          <a:p>
            <a:pPr marL="342900" indent="-342900">
              <a:buFontTx/>
              <a:buChar char="-"/>
            </a:pPr>
            <a:r>
              <a:rPr lang="en-US" sz="2400" dirty="0" smtClean="0"/>
              <a:t>Oxidizer levels (chlorine dioxide or MPS)</a:t>
            </a:r>
          </a:p>
          <a:p>
            <a:pPr marL="342900" indent="-342900">
              <a:buFontTx/>
              <a:buChar char="-"/>
            </a:pPr>
            <a:r>
              <a:rPr lang="en-US" sz="2400" dirty="0" err="1" smtClean="0"/>
              <a:t>Monochloramine</a:t>
            </a:r>
            <a:endParaRPr lang="en-US" sz="2400" dirty="0" smtClean="0"/>
          </a:p>
          <a:p>
            <a:pPr marL="342900" indent="-342900">
              <a:buFontTx/>
              <a:buChar char="-"/>
            </a:pPr>
            <a:r>
              <a:rPr lang="en-US" sz="2400" dirty="0" smtClean="0"/>
              <a:t>Phosphate</a:t>
            </a:r>
          </a:p>
          <a:p>
            <a:endParaRPr lang="en-US" sz="2400" dirty="0" smtClean="0"/>
          </a:p>
        </p:txBody>
      </p:sp>
    </p:spTree>
    <p:extLst>
      <p:ext uri="{BB962C8B-B14F-4D97-AF65-F5344CB8AC3E}">
        <p14:creationId xmlns:p14="http://schemas.microsoft.com/office/powerpoint/2010/main" val="2323369079"/>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714311"/>
            <a:ext cx="10364451" cy="1596177"/>
          </a:xfrm>
        </p:spPr>
        <p:txBody>
          <a:bodyPr/>
          <a:lstStyle/>
          <a:p>
            <a:r>
              <a:rPr lang="en-US" dirty="0" smtClean="0"/>
              <a:t>Clearing up the myths</a:t>
            </a:r>
            <a:endParaRPr lang="en-US" dirty="0"/>
          </a:p>
        </p:txBody>
      </p:sp>
      <p:sp>
        <p:nvSpPr>
          <p:cNvPr id="3" name="Content Placeholder 2"/>
          <p:cNvSpPr>
            <a:spLocks noGrp="1"/>
          </p:cNvSpPr>
          <p:nvPr>
            <p:ph sz="quarter" idx="13"/>
          </p:nvPr>
        </p:nvSpPr>
        <p:spPr>
          <a:xfrm>
            <a:off x="878941" y="2127608"/>
            <a:ext cx="6599134" cy="3625933"/>
          </a:xfrm>
        </p:spPr>
        <p:txBody>
          <a:bodyPr>
            <a:normAutofit/>
          </a:bodyPr>
          <a:lstStyle/>
          <a:p>
            <a:pPr>
              <a:buFontTx/>
              <a:buChar char="-"/>
            </a:pPr>
            <a:endParaRPr lang="en-US" dirty="0" smtClean="0"/>
          </a:p>
          <a:p>
            <a:pPr marL="0" indent="0">
              <a:buNone/>
            </a:pPr>
            <a:endParaRPr lang="en-US" dirty="0"/>
          </a:p>
        </p:txBody>
      </p:sp>
      <p:sp>
        <p:nvSpPr>
          <p:cNvPr id="5" name="Content Placeholder 2"/>
          <p:cNvSpPr txBox="1">
            <a:spLocks/>
          </p:cNvSpPr>
          <p:nvPr/>
        </p:nvSpPr>
        <p:spPr>
          <a:xfrm>
            <a:off x="1683660" y="2380157"/>
            <a:ext cx="6599134" cy="36259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Tx/>
              <a:buChar char="-"/>
            </a:pPr>
            <a:endParaRPr lang="en-US" dirty="0" smtClean="0"/>
          </a:p>
          <a:p>
            <a:pPr marL="0" indent="0">
              <a:buFont typeface="Arial" panose="020B0604020202020204" pitchFamily="34" charset="0"/>
              <a:buNone/>
            </a:pPr>
            <a:endParaRPr lang="en-US" dirty="0"/>
          </a:p>
        </p:txBody>
      </p:sp>
      <p:sp>
        <p:nvSpPr>
          <p:cNvPr id="4" name="TextBox 3"/>
          <p:cNvSpPr txBox="1"/>
          <p:nvPr/>
        </p:nvSpPr>
        <p:spPr>
          <a:xfrm>
            <a:off x="1683660" y="2380157"/>
            <a:ext cx="9141094" cy="4154984"/>
          </a:xfrm>
          <a:prstGeom prst="rect">
            <a:avLst/>
          </a:prstGeom>
          <a:noFill/>
        </p:spPr>
        <p:txBody>
          <a:bodyPr wrap="square" rtlCol="0">
            <a:spAutoFit/>
          </a:bodyPr>
          <a:lstStyle/>
          <a:p>
            <a:pPr marL="285750" indent="-285750">
              <a:buFontTx/>
              <a:buChar char="-"/>
            </a:pPr>
            <a:r>
              <a:rPr lang="en-US" sz="2400" b="1" dirty="0"/>
              <a:t>Test kits using comparators are just as accurate as photometer type </a:t>
            </a:r>
            <a:r>
              <a:rPr lang="en-US" sz="2400" b="1" dirty="0" smtClean="0"/>
              <a:t>kits</a:t>
            </a:r>
          </a:p>
          <a:p>
            <a:endParaRPr lang="en-US" sz="2400" b="1" dirty="0"/>
          </a:p>
          <a:p>
            <a:r>
              <a:rPr lang="en-US" sz="2400" dirty="0" smtClean="0"/>
              <a:t>Photometers remove the human error element from water testing</a:t>
            </a:r>
          </a:p>
          <a:p>
            <a:endParaRPr lang="en-US" sz="2400" dirty="0"/>
          </a:p>
          <a:p>
            <a:r>
              <a:rPr lang="en-US" sz="2400" dirty="0" smtClean="0"/>
              <a:t>Some photometers use a single wavelength of light. These don’t test multiple parameters accurately</a:t>
            </a:r>
          </a:p>
          <a:p>
            <a:endParaRPr lang="en-US" sz="2400" dirty="0"/>
          </a:p>
          <a:p>
            <a:r>
              <a:rPr lang="en-US" sz="2400" dirty="0" smtClean="0"/>
              <a:t>Higher quality photometers use multiple wavelengths of light to measure different colored reagents</a:t>
            </a:r>
            <a:endParaRPr lang="en-US" sz="2400" dirty="0"/>
          </a:p>
          <a:p>
            <a:endParaRPr lang="en-US" sz="2400" dirty="0" smtClean="0"/>
          </a:p>
        </p:txBody>
      </p:sp>
    </p:spTree>
    <p:extLst>
      <p:ext uri="{BB962C8B-B14F-4D97-AF65-F5344CB8AC3E}">
        <p14:creationId xmlns:p14="http://schemas.microsoft.com/office/powerpoint/2010/main" val="232504666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399168"/>
            <a:ext cx="10364451" cy="1596177"/>
          </a:xfrm>
        </p:spPr>
        <p:txBody>
          <a:bodyPr/>
          <a:lstStyle/>
          <a:p>
            <a:r>
              <a:rPr lang="en-US" dirty="0" smtClean="0"/>
              <a:t>Clearing up the myths</a:t>
            </a:r>
            <a:endParaRPr lang="en-US" dirty="0"/>
          </a:p>
        </p:txBody>
      </p:sp>
      <p:sp>
        <p:nvSpPr>
          <p:cNvPr id="3" name="Content Placeholder 2"/>
          <p:cNvSpPr>
            <a:spLocks noGrp="1"/>
          </p:cNvSpPr>
          <p:nvPr>
            <p:ph sz="quarter" idx="13"/>
          </p:nvPr>
        </p:nvSpPr>
        <p:spPr>
          <a:xfrm>
            <a:off x="878941" y="2127608"/>
            <a:ext cx="6599134" cy="3625933"/>
          </a:xfrm>
        </p:spPr>
        <p:txBody>
          <a:bodyPr>
            <a:normAutofit/>
          </a:bodyPr>
          <a:lstStyle/>
          <a:p>
            <a:pPr>
              <a:buFontTx/>
              <a:buChar char="-"/>
            </a:pPr>
            <a:endParaRPr lang="en-US" dirty="0" smtClean="0"/>
          </a:p>
          <a:p>
            <a:pPr marL="0" indent="0">
              <a:buNone/>
            </a:pPr>
            <a:endParaRPr lang="en-US" dirty="0"/>
          </a:p>
        </p:txBody>
      </p:sp>
      <p:sp>
        <p:nvSpPr>
          <p:cNvPr id="5" name="Content Placeholder 2"/>
          <p:cNvSpPr txBox="1">
            <a:spLocks/>
          </p:cNvSpPr>
          <p:nvPr/>
        </p:nvSpPr>
        <p:spPr>
          <a:xfrm>
            <a:off x="1683660" y="2380157"/>
            <a:ext cx="6599134" cy="36259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Tx/>
              <a:buChar char="-"/>
            </a:pPr>
            <a:endParaRPr lang="en-US" dirty="0" smtClean="0"/>
          </a:p>
          <a:p>
            <a:pPr marL="0" indent="0">
              <a:buFont typeface="Arial" panose="020B0604020202020204" pitchFamily="34" charset="0"/>
              <a:buNone/>
            </a:pPr>
            <a:endParaRPr lang="en-US" dirty="0"/>
          </a:p>
        </p:txBody>
      </p:sp>
      <p:sp>
        <p:nvSpPr>
          <p:cNvPr id="4" name="TextBox 3"/>
          <p:cNvSpPr txBox="1"/>
          <p:nvPr/>
        </p:nvSpPr>
        <p:spPr>
          <a:xfrm>
            <a:off x="1683660" y="1626318"/>
            <a:ext cx="9060540" cy="4893647"/>
          </a:xfrm>
          <a:prstGeom prst="rect">
            <a:avLst/>
          </a:prstGeom>
          <a:noFill/>
        </p:spPr>
        <p:txBody>
          <a:bodyPr wrap="square" rtlCol="0">
            <a:spAutoFit/>
          </a:bodyPr>
          <a:lstStyle/>
          <a:p>
            <a:pPr marL="285750" indent="-285750">
              <a:buFontTx/>
              <a:buChar char="-"/>
            </a:pPr>
            <a:r>
              <a:rPr lang="en-US" sz="2400" b="1" dirty="0" smtClean="0"/>
              <a:t>All combined chlorine is </a:t>
            </a:r>
            <a:r>
              <a:rPr lang="en-US" sz="2400" b="1" dirty="0" smtClean="0"/>
              <a:t>the same</a:t>
            </a:r>
            <a:endParaRPr lang="en-US" sz="2400" b="1" dirty="0" smtClean="0"/>
          </a:p>
          <a:p>
            <a:endParaRPr lang="en-US" sz="2400" dirty="0"/>
          </a:p>
          <a:p>
            <a:r>
              <a:rPr lang="en-US" sz="2400" dirty="0" smtClean="0"/>
              <a:t>Many municipalities use </a:t>
            </a:r>
            <a:r>
              <a:rPr lang="en-US" sz="2400" dirty="0" err="1" smtClean="0"/>
              <a:t>monochloramine</a:t>
            </a:r>
            <a:r>
              <a:rPr lang="en-US" sz="2400" dirty="0" smtClean="0"/>
              <a:t> as a disinfectant in tap water. </a:t>
            </a:r>
            <a:endParaRPr lang="en-US" sz="2400" dirty="0" smtClean="0"/>
          </a:p>
          <a:p>
            <a:endParaRPr lang="en-US" sz="2400" dirty="0" smtClean="0"/>
          </a:p>
          <a:p>
            <a:r>
              <a:rPr lang="en-US" sz="2400" dirty="0" smtClean="0"/>
              <a:t>Conventional combined chlorine tests measure </a:t>
            </a:r>
            <a:r>
              <a:rPr lang="en-US" sz="2400" dirty="0" err="1" smtClean="0"/>
              <a:t>monochloramine</a:t>
            </a:r>
            <a:r>
              <a:rPr lang="en-US" sz="2400" dirty="0" smtClean="0"/>
              <a:t>, </a:t>
            </a:r>
            <a:r>
              <a:rPr lang="en-US" sz="2400" dirty="0" err="1" smtClean="0"/>
              <a:t>dichloramine</a:t>
            </a:r>
            <a:r>
              <a:rPr lang="en-US" sz="2400" dirty="0" smtClean="0"/>
              <a:t>, and all other oxidizers in the water. </a:t>
            </a:r>
          </a:p>
          <a:p>
            <a:endParaRPr lang="en-US" sz="2400" dirty="0"/>
          </a:p>
          <a:p>
            <a:r>
              <a:rPr lang="en-US" sz="2400" dirty="0" err="1" smtClean="0"/>
              <a:t>Monochloramine</a:t>
            </a:r>
            <a:r>
              <a:rPr lang="en-US" sz="2400" dirty="0" smtClean="0"/>
              <a:t> itself shows up as combined chlorine with most test kits, </a:t>
            </a:r>
            <a:r>
              <a:rPr lang="en-US" sz="2400" dirty="0" smtClean="0"/>
              <a:t> but </a:t>
            </a:r>
            <a:r>
              <a:rPr lang="en-US" sz="2400" dirty="0" smtClean="0"/>
              <a:t>doesn’t cause major </a:t>
            </a:r>
            <a:r>
              <a:rPr lang="en-US" sz="2400" dirty="0" smtClean="0"/>
              <a:t>problems </a:t>
            </a:r>
            <a:r>
              <a:rPr lang="en-US" sz="2400" dirty="0" smtClean="0"/>
              <a:t>in pools </a:t>
            </a:r>
            <a:r>
              <a:rPr lang="en-US" sz="2400" dirty="0" smtClean="0"/>
              <a:t>until </a:t>
            </a:r>
            <a:r>
              <a:rPr lang="en-US" sz="2400" dirty="0" smtClean="0"/>
              <a:t>its converted to di </a:t>
            </a:r>
            <a:r>
              <a:rPr lang="en-US" sz="2400" dirty="0" smtClean="0"/>
              <a:t>and</a:t>
            </a:r>
            <a:r>
              <a:rPr lang="en-US" sz="2400" dirty="0" smtClean="0"/>
              <a:t> </a:t>
            </a:r>
            <a:r>
              <a:rPr lang="en-US" sz="2400" dirty="0" err="1" smtClean="0"/>
              <a:t>trichloramines</a:t>
            </a:r>
            <a:r>
              <a:rPr lang="en-US" sz="2400" dirty="0" smtClean="0"/>
              <a:t>. </a:t>
            </a:r>
            <a:r>
              <a:rPr lang="en-US" sz="2400" dirty="0" smtClean="0"/>
              <a:t/>
            </a:r>
            <a:br>
              <a:rPr lang="en-US" sz="2400" dirty="0" smtClean="0"/>
            </a:br>
            <a:r>
              <a:rPr lang="en-US" sz="2400" dirty="0" smtClean="0"/>
              <a:t/>
            </a:r>
            <a:br>
              <a:rPr lang="en-US" sz="2400" dirty="0" smtClean="0"/>
            </a:br>
            <a:r>
              <a:rPr lang="en-US" sz="2400" dirty="0" smtClean="0"/>
              <a:t>High pH levels, high chlorine levels, and certain technologies increase the rate that </a:t>
            </a:r>
            <a:r>
              <a:rPr lang="en-US" sz="2400" dirty="0" err="1" smtClean="0"/>
              <a:t>monochloramine</a:t>
            </a:r>
            <a:r>
              <a:rPr lang="en-US" sz="2400" dirty="0" smtClean="0"/>
              <a:t> transforms to di and </a:t>
            </a:r>
            <a:r>
              <a:rPr lang="en-US" sz="2400" dirty="0" err="1" smtClean="0"/>
              <a:t>trichloramines</a:t>
            </a:r>
            <a:r>
              <a:rPr lang="en-US" sz="2400" dirty="0" smtClean="0"/>
              <a:t>.  </a:t>
            </a:r>
          </a:p>
        </p:txBody>
      </p:sp>
    </p:spTree>
    <p:extLst>
      <p:ext uri="{BB962C8B-B14F-4D97-AF65-F5344CB8AC3E}">
        <p14:creationId xmlns:p14="http://schemas.microsoft.com/office/powerpoint/2010/main" val="2753887943"/>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714311"/>
            <a:ext cx="10364451" cy="1596177"/>
          </a:xfrm>
        </p:spPr>
        <p:txBody>
          <a:bodyPr/>
          <a:lstStyle/>
          <a:p>
            <a:r>
              <a:rPr lang="en-US" dirty="0" smtClean="0"/>
              <a:t>Clearing up the myths</a:t>
            </a:r>
            <a:endParaRPr lang="en-US" dirty="0"/>
          </a:p>
        </p:txBody>
      </p:sp>
      <p:sp>
        <p:nvSpPr>
          <p:cNvPr id="3" name="Content Placeholder 2"/>
          <p:cNvSpPr>
            <a:spLocks noGrp="1"/>
          </p:cNvSpPr>
          <p:nvPr>
            <p:ph sz="quarter" idx="13"/>
          </p:nvPr>
        </p:nvSpPr>
        <p:spPr>
          <a:xfrm>
            <a:off x="878941" y="2127608"/>
            <a:ext cx="6599134" cy="3625933"/>
          </a:xfrm>
        </p:spPr>
        <p:txBody>
          <a:bodyPr>
            <a:normAutofit/>
          </a:bodyPr>
          <a:lstStyle/>
          <a:p>
            <a:pPr>
              <a:buFontTx/>
              <a:buChar char="-"/>
            </a:pPr>
            <a:endParaRPr lang="en-US" dirty="0" smtClean="0"/>
          </a:p>
          <a:p>
            <a:pPr marL="0" indent="0">
              <a:buNone/>
            </a:pPr>
            <a:endParaRPr lang="en-US" dirty="0"/>
          </a:p>
        </p:txBody>
      </p:sp>
      <p:sp>
        <p:nvSpPr>
          <p:cNvPr id="5" name="Content Placeholder 2"/>
          <p:cNvSpPr txBox="1">
            <a:spLocks/>
          </p:cNvSpPr>
          <p:nvPr/>
        </p:nvSpPr>
        <p:spPr>
          <a:xfrm>
            <a:off x="1683660" y="2380157"/>
            <a:ext cx="6599134" cy="36259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Tx/>
              <a:buChar char="-"/>
            </a:pPr>
            <a:endParaRPr lang="en-US" dirty="0" smtClean="0"/>
          </a:p>
          <a:p>
            <a:pPr marL="0" indent="0">
              <a:buFont typeface="Arial" panose="020B0604020202020204" pitchFamily="34" charset="0"/>
              <a:buNone/>
            </a:pPr>
            <a:endParaRPr lang="en-US" dirty="0"/>
          </a:p>
        </p:txBody>
      </p:sp>
      <p:sp>
        <p:nvSpPr>
          <p:cNvPr id="4" name="TextBox 3"/>
          <p:cNvSpPr txBox="1"/>
          <p:nvPr/>
        </p:nvSpPr>
        <p:spPr>
          <a:xfrm>
            <a:off x="1683660" y="2380157"/>
            <a:ext cx="9141094" cy="3046988"/>
          </a:xfrm>
          <a:prstGeom prst="rect">
            <a:avLst/>
          </a:prstGeom>
          <a:noFill/>
        </p:spPr>
        <p:txBody>
          <a:bodyPr wrap="square" rtlCol="0">
            <a:spAutoFit/>
          </a:bodyPr>
          <a:lstStyle/>
          <a:p>
            <a:pPr marL="285750" indent="-285750">
              <a:buFontTx/>
              <a:buChar char="-"/>
            </a:pPr>
            <a:r>
              <a:rPr lang="en-US" sz="2400" b="1" dirty="0" smtClean="0"/>
              <a:t>Good water tests mean good air quality</a:t>
            </a:r>
          </a:p>
          <a:p>
            <a:endParaRPr lang="en-US" sz="2400" b="1" dirty="0"/>
          </a:p>
          <a:p>
            <a:r>
              <a:rPr lang="en-US" sz="2400" dirty="0" smtClean="0"/>
              <a:t>Conventional combined chlorine tests don’t differentiate chloramine types</a:t>
            </a:r>
          </a:p>
          <a:p>
            <a:endParaRPr lang="en-US" sz="2400" dirty="0"/>
          </a:p>
          <a:p>
            <a:r>
              <a:rPr lang="en-US" sz="2400" dirty="0" smtClean="0"/>
              <a:t>All pools will have some level of </a:t>
            </a:r>
            <a:r>
              <a:rPr lang="en-US" sz="2400" dirty="0" err="1" smtClean="0"/>
              <a:t>trichloramine</a:t>
            </a:r>
            <a:r>
              <a:rPr lang="en-US" sz="2400" dirty="0" smtClean="0"/>
              <a:t> in the air, no matter how great the system</a:t>
            </a:r>
          </a:p>
          <a:p>
            <a:endParaRPr lang="en-US" sz="2400" dirty="0"/>
          </a:p>
          <a:p>
            <a:r>
              <a:rPr lang="en-US" sz="2400" dirty="0" smtClean="0"/>
              <a:t>Air handling systems can have a huge contributing role in air quality </a:t>
            </a:r>
          </a:p>
        </p:txBody>
      </p:sp>
    </p:spTree>
    <p:extLst>
      <p:ext uri="{BB962C8B-B14F-4D97-AF65-F5344CB8AC3E}">
        <p14:creationId xmlns:p14="http://schemas.microsoft.com/office/powerpoint/2010/main" val="384432531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air and water quality</a:t>
            </a:r>
            <a:endParaRPr lang="en-US" dirty="0"/>
          </a:p>
        </p:txBody>
      </p:sp>
      <p:sp>
        <p:nvSpPr>
          <p:cNvPr id="3" name="Content Placeholder 2"/>
          <p:cNvSpPr>
            <a:spLocks noGrp="1"/>
          </p:cNvSpPr>
          <p:nvPr>
            <p:ph sz="quarter" idx="13"/>
          </p:nvPr>
        </p:nvSpPr>
        <p:spPr/>
        <p:txBody>
          <a:bodyPr/>
          <a:lstStyle/>
          <a:p>
            <a:r>
              <a:rPr lang="en-US" cap="none" dirty="0" smtClean="0"/>
              <a:t>Contamination</a:t>
            </a:r>
          </a:p>
          <a:p>
            <a:r>
              <a:rPr lang="en-US" cap="none" dirty="0" smtClean="0"/>
              <a:t>Filtration Systems</a:t>
            </a:r>
          </a:p>
          <a:p>
            <a:r>
              <a:rPr lang="en-US" cap="none" dirty="0" smtClean="0"/>
              <a:t>Hydraulics</a:t>
            </a:r>
          </a:p>
          <a:p>
            <a:r>
              <a:rPr lang="en-US" cap="none" dirty="0" smtClean="0"/>
              <a:t>Chemical Levels</a:t>
            </a:r>
          </a:p>
          <a:p>
            <a:r>
              <a:rPr lang="en-US" cap="none" dirty="0" smtClean="0"/>
              <a:t>Supplementary Systems</a:t>
            </a:r>
          </a:p>
          <a:p>
            <a:r>
              <a:rPr lang="en-US" cap="none" dirty="0" smtClean="0"/>
              <a:t>Dilution</a:t>
            </a:r>
          </a:p>
          <a:p>
            <a:r>
              <a:rPr lang="en-US" cap="none" dirty="0" smtClean="0"/>
              <a:t>Testing and Monitoring </a:t>
            </a:r>
            <a:r>
              <a:rPr lang="en-US" cap="none" dirty="0"/>
              <a:t>M</a:t>
            </a:r>
            <a:r>
              <a:rPr lang="en-US" cap="none" dirty="0" smtClean="0"/>
              <a:t>ethods</a:t>
            </a:r>
            <a:endParaRPr lang="en-US" cap="none" dirty="0"/>
          </a:p>
        </p:txBody>
      </p:sp>
    </p:spTree>
    <p:extLst>
      <p:ext uri="{BB962C8B-B14F-4D97-AF65-F5344CB8AC3E}">
        <p14:creationId xmlns:p14="http://schemas.microsoft.com/office/powerpoint/2010/main" val="767845605"/>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714311"/>
            <a:ext cx="10364451" cy="1596177"/>
          </a:xfrm>
        </p:spPr>
        <p:txBody>
          <a:bodyPr/>
          <a:lstStyle/>
          <a:p>
            <a:r>
              <a:rPr lang="en-US" dirty="0" err="1" smtClean="0"/>
              <a:t>Trichloramine</a:t>
            </a:r>
            <a:r>
              <a:rPr lang="en-US" dirty="0" smtClean="0"/>
              <a:t> air testing </a:t>
            </a:r>
            <a:endParaRPr lang="en-US" dirty="0"/>
          </a:p>
        </p:txBody>
      </p:sp>
      <p:sp>
        <p:nvSpPr>
          <p:cNvPr id="3" name="Content Placeholder 2"/>
          <p:cNvSpPr>
            <a:spLocks noGrp="1"/>
          </p:cNvSpPr>
          <p:nvPr>
            <p:ph sz="quarter" idx="13"/>
          </p:nvPr>
        </p:nvSpPr>
        <p:spPr>
          <a:xfrm>
            <a:off x="878941" y="2127608"/>
            <a:ext cx="6599134" cy="3625933"/>
          </a:xfrm>
        </p:spPr>
        <p:txBody>
          <a:bodyPr>
            <a:normAutofit/>
          </a:bodyPr>
          <a:lstStyle/>
          <a:p>
            <a:pPr>
              <a:buFontTx/>
              <a:buChar char="-"/>
            </a:pPr>
            <a:endParaRPr lang="en-US" dirty="0" smtClean="0"/>
          </a:p>
          <a:p>
            <a:pPr marL="0" indent="0">
              <a:buNone/>
            </a:pPr>
            <a:endParaRPr lang="en-US" dirty="0"/>
          </a:p>
        </p:txBody>
      </p:sp>
      <p:sp>
        <p:nvSpPr>
          <p:cNvPr id="5" name="Content Placeholder 2"/>
          <p:cNvSpPr txBox="1">
            <a:spLocks/>
          </p:cNvSpPr>
          <p:nvPr/>
        </p:nvSpPr>
        <p:spPr>
          <a:xfrm>
            <a:off x="1683660" y="2380157"/>
            <a:ext cx="6599134" cy="36259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Tx/>
              <a:buChar char="-"/>
            </a:pPr>
            <a:endParaRPr lang="en-US" dirty="0" smtClean="0"/>
          </a:p>
          <a:p>
            <a:pPr marL="0" indent="0">
              <a:buFont typeface="Arial" panose="020B0604020202020204" pitchFamily="34" charset="0"/>
              <a:buNone/>
            </a:pPr>
            <a:endParaRPr lang="en-US" dirty="0"/>
          </a:p>
        </p:txBody>
      </p:sp>
      <p:sp>
        <p:nvSpPr>
          <p:cNvPr id="4" name="TextBox 3"/>
          <p:cNvSpPr txBox="1"/>
          <p:nvPr/>
        </p:nvSpPr>
        <p:spPr>
          <a:xfrm>
            <a:off x="412680" y="2205986"/>
            <a:ext cx="8008509" cy="4154984"/>
          </a:xfrm>
          <a:prstGeom prst="rect">
            <a:avLst/>
          </a:prstGeom>
          <a:noFill/>
        </p:spPr>
        <p:txBody>
          <a:bodyPr wrap="square" rtlCol="0">
            <a:spAutoFit/>
          </a:bodyPr>
          <a:lstStyle/>
          <a:p>
            <a:pPr marL="457200" indent="-457200">
              <a:buFont typeface="Wingdings" panose="05000000000000000000" pitchFamily="2" charset="2"/>
              <a:buChar char="Ø"/>
            </a:pPr>
            <a:r>
              <a:rPr lang="en-US" sz="2400" dirty="0" smtClean="0"/>
              <a:t>Onsite </a:t>
            </a:r>
            <a:r>
              <a:rPr lang="en-US" sz="2400" dirty="0" err="1" smtClean="0"/>
              <a:t>trichloramine</a:t>
            </a:r>
            <a:r>
              <a:rPr lang="en-US" sz="2400" dirty="0" smtClean="0"/>
              <a:t> testing services are available</a:t>
            </a:r>
          </a:p>
          <a:p>
            <a:pPr marL="457200" indent="-457200">
              <a:buFont typeface="Wingdings" panose="05000000000000000000" pitchFamily="2" charset="2"/>
              <a:buChar char="Ø"/>
            </a:pPr>
            <a:r>
              <a:rPr lang="en-US" sz="2400" dirty="0" smtClean="0"/>
              <a:t>We’ve done extensive </a:t>
            </a:r>
            <a:r>
              <a:rPr lang="en-US" sz="2400" dirty="0" err="1" smtClean="0"/>
              <a:t>trichloramine</a:t>
            </a:r>
            <a:r>
              <a:rPr lang="en-US" sz="2400" dirty="0" smtClean="0"/>
              <a:t> testing and found most pools have levels higher than recommended maximums</a:t>
            </a:r>
          </a:p>
          <a:p>
            <a:pPr marL="457200" indent="-457200">
              <a:buFont typeface="Wingdings" panose="05000000000000000000" pitchFamily="2" charset="2"/>
              <a:buChar char="Ø"/>
            </a:pPr>
            <a:r>
              <a:rPr lang="en-US" sz="2400" dirty="0" err="1" smtClean="0"/>
              <a:t>WorkSafeBC</a:t>
            </a:r>
            <a:r>
              <a:rPr lang="en-US" sz="2400" dirty="0" smtClean="0"/>
              <a:t> recommends a maximum </a:t>
            </a:r>
            <a:r>
              <a:rPr lang="en-US" sz="2400" dirty="0" err="1" smtClean="0"/>
              <a:t>trichloramine</a:t>
            </a:r>
            <a:r>
              <a:rPr lang="en-US" sz="2400" dirty="0" smtClean="0"/>
              <a:t> of 0.35 mg/cubic meters</a:t>
            </a:r>
          </a:p>
          <a:p>
            <a:pPr marL="457200" indent="-457200">
              <a:buFont typeface="Wingdings" panose="05000000000000000000" pitchFamily="2" charset="2"/>
              <a:buChar char="Ø"/>
            </a:pPr>
            <a:r>
              <a:rPr lang="en-US" sz="2400" dirty="0" smtClean="0"/>
              <a:t>The World Health Organization recommends a maximum of </a:t>
            </a:r>
            <a:r>
              <a:rPr lang="en-US" sz="2400" dirty="0" err="1" smtClean="0"/>
              <a:t>trichloramine</a:t>
            </a:r>
            <a:r>
              <a:rPr lang="en-US" sz="2400" dirty="0" smtClean="0"/>
              <a:t> of 0.50 mg/cubic meter</a:t>
            </a:r>
          </a:p>
          <a:p>
            <a:pPr marL="457200" indent="-457200">
              <a:buFont typeface="Wingdings" panose="05000000000000000000" pitchFamily="2" charset="2"/>
              <a:buChar char="Ø"/>
            </a:pPr>
            <a:r>
              <a:rPr lang="en-US" sz="2400" dirty="0" smtClean="0"/>
              <a:t>In our testing we’ve found levels from 0.25mg/cubic meter to 1.66mg/cubic meter. Average 0.45mg/cubic meter</a:t>
            </a:r>
          </a:p>
          <a:p>
            <a:pPr marL="457200" indent="-457200">
              <a:buFont typeface="Wingdings" panose="05000000000000000000" pitchFamily="2" charset="2"/>
              <a:buChar char="Ø"/>
            </a:pPr>
            <a:r>
              <a:rPr lang="en-US" sz="2400" dirty="0" smtClean="0"/>
              <a:t>The worst air is generally above open filter/surge tanks (1.66mg/cubic meter)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450" y="2310488"/>
            <a:ext cx="2529520" cy="3051552"/>
          </a:xfrm>
          <a:prstGeom prst="rect">
            <a:avLst/>
          </a:prstGeom>
        </p:spPr>
      </p:pic>
    </p:spTree>
    <p:extLst>
      <p:ext uri="{BB962C8B-B14F-4D97-AF65-F5344CB8AC3E}">
        <p14:creationId xmlns:p14="http://schemas.microsoft.com/office/powerpoint/2010/main" val="1497599831"/>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41" y="714311"/>
            <a:ext cx="10364451" cy="1596177"/>
          </a:xfrm>
        </p:spPr>
        <p:txBody>
          <a:bodyPr/>
          <a:lstStyle/>
          <a:p>
            <a:r>
              <a:rPr lang="en-US" dirty="0" smtClean="0"/>
              <a:t>Optimizing testing and monitoring at your facility:</a:t>
            </a:r>
            <a:endParaRPr lang="en-US" dirty="0"/>
          </a:p>
        </p:txBody>
      </p:sp>
      <p:sp>
        <p:nvSpPr>
          <p:cNvPr id="3" name="Content Placeholder 2"/>
          <p:cNvSpPr>
            <a:spLocks noGrp="1"/>
          </p:cNvSpPr>
          <p:nvPr>
            <p:ph sz="quarter" idx="13"/>
          </p:nvPr>
        </p:nvSpPr>
        <p:spPr>
          <a:xfrm>
            <a:off x="878941" y="2127608"/>
            <a:ext cx="6599134" cy="3625933"/>
          </a:xfrm>
        </p:spPr>
        <p:txBody>
          <a:bodyPr>
            <a:normAutofit/>
          </a:bodyPr>
          <a:lstStyle/>
          <a:p>
            <a:pPr>
              <a:buFontTx/>
              <a:buChar char="-"/>
            </a:pPr>
            <a:endParaRPr lang="en-US" dirty="0" smtClean="0"/>
          </a:p>
          <a:p>
            <a:pPr marL="0" indent="0">
              <a:buNone/>
            </a:pPr>
            <a:endParaRPr lang="en-US" dirty="0"/>
          </a:p>
        </p:txBody>
      </p:sp>
      <p:sp>
        <p:nvSpPr>
          <p:cNvPr id="5" name="Content Placeholder 2"/>
          <p:cNvSpPr txBox="1">
            <a:spLocks/>
          </p:cNvSpPr>
          <p:nvPr/>
        </p:nvSpPr>
        <p:spPr>
          <a:xfrm>
            <a:off x="1683660" y="2380157"/>
            <a:ext cx="6599134" cy="36259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Tx/>
              <a:buChar char="-"/>
            </a:pPr>
            <a:endParaRPr lang="en-US" dirty="0" smtClean="0"/>
          </a:p>
          <a:p>
            <a:pPr marL="0" indent="0">
              <a:buFont typeface="Arial" panose="020B0604020202020204" pitchFamily="34" charset="0"/>
              <a:buNone/>
            </a:pPr>
            <a:endParaRPr lang="en-US" dirty="0"/>
          </a:p>
        </p:txBody>
      </p:sp>
      <p:sp>
        <p:nvSpPr>
          <p:cNvPr id="4" name="TextBox 3"/>
          <p:cNvSpPr txBox="1"/>
          <p:nvPr/>
        </p:nvSpPr>
        <p:spPr>
          <a:xfrm>
            <a:off x="412680" y="2205986"/>
            <a:ext cx="8008509" cy="3416320"/>
          </a:xfrm>
          <a:prstGeom prst="rect">
            <a:avLst/>
          </a:prstGeom>
          <a:noFill/>
        </p:spPr>
        <p:txBody>
          <a:bodyPr wrap="square" rtlCol="0">
            <a:spAutoFit/>
          </a:bodyPr>
          <a:lstStyle/>
          <a:p>
            <a:pPr marL="457200" indent="-457200">
              <a:buFont typeface="Wingdings" panose="05000000000000000000" pitchFamily="2" charset="2"/>
              <a:buChar char="Ø"/>
            </a:pPr>
            <a:r>
              <a:rPr lang="en-US" sz="2400" dirty="0" smtClean="0"/>
              <a:t>Upgrade your test equipment to a high quality photometer</a:t>
            </a:r>
          </a:p>
          <a:p>
            <a:pPr marL="457200" indent="-457200">
              <a:buFont typeface="Wingdings" panose="05000000000000000000" pitchFamily="2" charset="2"/>
              <a:buChar char="Ø"/>
            </a:pPr>
            <a:r>
              <a:rPr lang="en-US" sz="2400" dirty="0" smtClean="0"/>
              <a:t>Test more parameters than required by law </a:t>
            </a:r>
          </a:p>
          <a:p>
            <a:pPr marL="457200" indent="-457200">
              <a:buFont typeface="Wingdings" panose="05000000000000000000" pitchFamily="2" charset="2"/>
              <a:buChar char="Ø"/>
            </a:pPr>
            <a:r>
              <a:rPr lang="en-US" sz="2400" dirty="0" smtClean="0"/>
              <a:t>Start testing turbidity either with a portable meter or inline turbidity meters</a:t>
            </a:r>
          </a:p>
          <a:p>
            <a:pPr marL="457200" indent="-457200">
              <a:buFont typeface="Wingdings" panose="05000000000000000000" pitchFamily="2" charset="2"/>
              <a:buChar char="Ø"/>
            </a:pPr>
            <a:r>
              <a:rPr lang="en-US" sz="2400" dirty="0" smtClean="0"/>
              <a:t>Have your air tested for </a:t>
            </a:r>
            <a:r>
              <a:rPr lang="en-US" sz="2400" dirty="0" err="1" smtClean="0"/>
              <a:t>trichloramines</a:t>
            </a:r>
            <a:endParaRPr lang="en-US" sz="2400" dirty="0" smtClean="0"/>
          </a:p>
          <a:p>
            <a:pPr marL="457200" indent="-457200">
              <a:buFont typeface="Wingdings" panose="05000000000000000000" pitchFamily="2" charset="2"/>
              <a:buChar char="Ø"/>
            </a:pPr>
            <a:r>
              <a:rPr lang="en-US" sz="2400" dirty="0" smtClean="0"/>
              <a:t>Use a test kit that can differentiate </a:t>
            </a:r>
            <a:r>
              <a:rPr lang="en-US" sz="2400" dirty="0" err="1" smtClean="0"/>
              <a:t>monochloramine</a:t>
            </a:r>
            <a:r>
              <a:rPr lang="en-US" sz="2400" dirty="0" smtClean="0"/>
              <a:t>/</a:t>
            </a:r>
            <a:r>
              <a:rPr lang="en-US" sz="2400" dirty="0" err="1" smtClean="0"/>
              <a:t>dichloramine</a:t>
            </a:r>
            <a:endParaRPr lang="en-US" sz="2400" dirty="0" smtClean="0"/>
          </a:p>
          <a:p>
            <a:pPr marL="457200" indent="-457200">
              <a:buFont typeface="Wingdings" panose="05000000000000000000" pitchFamily="2" charset="2"/>
              <a:buChar char="Ø"/>
            </a:pPr>
            <a:r>
              <a:rPr lang="en-US" sz="2400" dirty="0" smtClean="0"/>
              <a:t>Monitor </a:t>
            </a:r>
            <a:r>
              <a:rPr lang="en-US" sz="2400" dirty="0" smtClean="0"/>
              <a:t>your air quality on an ongoing basis</a:t>
            </a:r>
          </a:p>
          <a:p>
            <a:endParaRPr lang="en-US" sz="2400" dirty="0" smtClean="0"/>
          </a:p>
        </p:txBody>
      </p:sp>
    </p:spTree>
    <p:extLst>
      <p:ext uri="{BB962C8B-B14F-4D97-AF65-F5344CB8AC3E}">
        <p14:creationId xmlns:p14="http://schemas.microsoft.com/office/powerpoint/2010/main" val="2330726209"/>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192" y="2734700"/>
            <a:ext cx="10364451" cy="1596177"/>
          </a:xfrm>
        </p:spPr>
        <p:txBody>
          <a:bodyPr/>
          <a:lstStyle/>
          <a:p>
            <a:r>
              <a:rPr lang="en-US" dirty="0" smtClean="0"/>
              <a:t>Questions? </a:t>
            </a:r>
            <a:endParaRPr lang="en-US" dirty="0"/>
          </a:p>
        </p:txBody>
      </p:sp>
    </p:spTree>
    <p:extLst>
      <p:ext uri="{BB962C8B-B14F-4D97-AF65-F5344CB8AC3E}">
        <p14:creationId xmlns:p14="http://schemas.microsoft.com/office/powerpoint/2010/main" val="3275637419"/>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cap="none" dirty="0" smtClean="0"/>
              <a:t>Please stay in touch with us for any further information!</a:t>
            </a:r>
            <a:br>
              <a:rPr lang="en-US" cap="none" dirty="0" smtClean="0"/>
            </a:br>
            <a:r>
              <a:rPr lang="en-US" cap="none" dirty="0" smtClean="0"/>
              <a:t/>
            </a:r>
            <a:br>
              <a:rPr lang="en-US" cap="none" dirty="0" smtClean="0"/>
            </a:br>
            <a:r>
              <a:rPr lang="en-US" cap="none" dirty="0" smtClean="0"/>
              <a:t>John Duiker</a:t>
            </a:r>
          </a:p>
          <a:p>
            <a:pPr marL="0" indent="0">
              <a:buNone/>
            </a:pPr>
            <a:r>
              <a:rPr lang="en-US" cap="none" dirty="0" smtClean="0"/>
              <a:t>Manager, Strategic Business Operations</a:t>
            </a:r>
            <a:br>
              <a:rPr lang="en-US" cap="none" dirty="0" smtClean="0"/>
            </a:br>
            <a:r>
              <a:rPr lang="en-US" cap="none" dirty="0" smtClean="0"/>
              <a:t>Automated Aquatics Canada Ltd. </a:t>
            </a:r>
          </a:p>
          <a:p>
            <a:pPr marL="0" indent="0">
              <a:buNone/>
            </a:pPr>
            <a:r>
              <a:rPr lang="en-US" cap="none" dirty="0" smtClean="0">
                <a:hlinkClick r:id="rId2"/>
              </a:rPr>
              <a:t>JohnD@automatedaquatics.com</a:t>
            </a:r>
            <a:endParaRPr lang="en-US" cap="none" dirty="0" smtClean="0"/>
          </a:p>
          <a:p>
            <a:pPr marL="0" indent="0">
              <a:buNone/>
            </a:pPr>
            <a:r>
              <a:rPr lang="en-US" cap="none" dirty="0" smtClean="0"/>
              <a:t>780-468-3261 (Office) </a:t>
            </a:r>
          </a:p>
          <a:p>
            <a:pPr marL="0" indent="0">
              <a:buNone/>
            </a:pPr>
            <a:r>
              <a:rPr lang="en-US" cap="none" dirty="0" smtClean="0"/>
              <a:t>780-975-2631 (Cell)</a:t>
            </a:r>
            <a:endParaRPr lang="en-US" cap="none" dirty="0"/>
          </a:p>
        </p:txBody>
      </p:sp>
    </p:spTree>
    <p:extLst>
      <p:ext uri="{BB962C8B-B14F-4D97-AF65-F5344CB8AC3E}">
        <p14:creationId xmlns:p14="http://schemas.microsoft.com/office/powerpoint/2010/main" val="2806508040"/>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p:txBody>
          <a:bodyPr>
            <a:normAutofit/>
          </a:bodyPr>
          <a:lstStyle/>
          <a:p>
            <a:pPr marL="0" indent="0">
              <a:buNone/>
            </a:pPr>
            <a:r>
              <a:rPr lang="en-US" cap="none" dirty="0" smtClean="0"/>
              <a:t>Chloramines Safe Work Practices. Workers’ Compensation Board Of British Columbia. 2014 </a:t>
            </a:r>
          </a:p>
          <a:p>
            <a:pPr marL="0" indent="0">
              <a:buNone/>
            </a:pPr>
            <a:r>
              <a:rPr lang="en-US" cap="none" dirty="0" smtClean="0"/>
              <a:t>Guidelines For Safe Recreational Water Environments. Volume 2, Swimming Pools And Similar Environments. World Health Organization. 2006 </a:t>
            </a:r>
          </a:p>
          <a:p>
            <a:pPr marL="0" indent="0">
              <a:buNone/>
            </a:pPr>
            <a:r>
              <a:rPr lang="en-US" cap="none" dirty="0" smtClean="0"/>
              <a:t>Factors That Affect Air Quality In Indoor Pool Facilities. World Aquatic Health Conference Denver, CO October 18-20, 2017 </a:t>
            </a:r>
          </a:p>
          <a:p>
            <a:pPr marL="0" indent="0">
              <a:buNone/>
            </a:pPr>
            <a:r>
              <a:rPr lang="en-US" cap="none" dirty="0" smtClean="0"/>
              <a:t>Code Of Practice THE MANAGEMENT AND TREATMENT OF SWIMMING POOL WATER. Pool Water Treatment Advisory Group. 2014 </a:t>
            </a:r>
            <a:endParaRPr lang="en-US" cap="none" dirty="0"/>
          </a:p>
        </p:txBody>
      </p:sp>
    </p:spTree>
    <p:extLst>
      <p:ext uri="{BB962C8B-B14F-4D97-AF65-F5344CB8AC3E}">
        <p14:creationId xmlns:p14="http://schemas.microsoft.com/office/powerpoint/2010/main" val="105840894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contamination</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cap="none" dirty="0" smtClean="0"/>
              <a:t>Contamination by bathers is why pools require filtration systems and chemical treatments</a:t>
            </a:r>
          </a:p>
          <a:p>
            <a:r>
              <a:rPr lang="en-US" cap="none" dirty="0" smtClean="0"/>
              <a:t>Many types of contamination cause air and water quality issues in the form of chloramines</a:t>
            </a:r>
          </a:p>
          <a:p>
            <a:r>
              <a:rPr lang="en-US" cap="none" dirty="0" smtClean="0"/>
              <a:t>Chloramines are the end result of undesirable oxidation reactions between free chlorine </a:t>
            </a:r>
            <a:r>
              <a:rPr lang="en-US" cap="none" dirty="0" smtClean="0"/>
              <a:t>(</a:t>
            </a:r>
            <a:r>
              <a:rPr lang="en-US" cap="none" dirty="0" smtClean="0"/>
              <a:t>HOCL</a:t>
            </a:r>
            <a:r>
              <a:rPr lang="en-US" cap="none" dirty="0" smtClean="0"/>
              <a:t>) </a:t>
            </a:r>
            <a:r>
              <a:rPr lang="en-US" cap="none" dirty="0" smtClean="0"/>
              <a:t>and nitrogen based ‘chloramine precursors’ such as urea (from sweat, urine, natural moisturizing factor in skin), creatinine, uric acid &amp; personal care products. Chloramines exist in 3 forms:</a:t>
            </a:r>
          </a:p>
          <a:p>
            <a:pPr marL="0" indent="0">
              <a:buNone/>
            </a:pPr>
            <a:r>
              <a:rPr lang="en-US" cap="none" dirty="0" err="1" smtClean="0"/>
              <a:t>Monochoramine</a:t>
            </a:r>
            <a:r>
              <a:rPr lang="en-US" cap="none" dirty="0" smtClean="0"/>
              <a:t> (found in domestic water as a disinfectant) </a:t>
            </a:r>
          </a:p>
          <a:p>
            <a:pPr marL="0" indent="0">
              <a:buNone/>
            </a:pPr>
            <a:r>
              <a:rPr lang="en-US" cap="none" dirty="0" err="1" smtClean="0"/>
              <a:t>Dichloramine</a:t>
            </a:r>
            <a:endParaRPr lang="en-US" cap="none" dirty="0" smtClean="0"/>
          </a:p>
          <a:p>
            <a:pPr marL="0" indent="0">
              <a:buNone/>
            </a:pPr>
            <a:r>
              <a:rPr lang="en-US" cap="none" dirty="0" err="1" smtClean="0"/>
              <a:t>Trichloramine</a:t>
            </a:r>
            <a:r>
              <a:rPr lang="en-US" cap="none" dirty="0" smtClean="0"/>
              <a:t> (aka nitrogen </a:t>
            </a:r>
            <a:r>
              <a:rPr lang="en-US" cap="none" dirty="0" err="1" smtClean="0"/>
              <a:t>trichloride</a:t>
            </a:r>
            <a:r>
              <a:rPr lang="en-US" cap="none" dirty="0" smtClean="0"/>
              <a:t>)</a:t>
            </a:r>
          </a:p>
          <a:p>
            <a:endParaRPr lang="en-US" dirty="0" smtClean="0"/>
          </a:p>
          <a:p>
            <a:endParaRPr lang="en-US" dirty="0"/>
          </a:p>
        </p:txBody>
      </p:sp>
    </p:spTree>
    <p:extLst>
      <p:ext uri="{BB962C8B-B14F-4D97-AF65-F5344CB8AC3E}">
        <p14:creationId xmlns:p14="http://schemas.microsoft.com/office/powerpoint/2010/main" val="53735868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contamination</a:t>
            </a:r>
            <a:endParaRPr lang="en-US" dirty="0"/>
          </a:p>
        </p:txBody>
      </p:sp>
      <p:sp>
        <p:nvSpPr>
          <p:cNvPr id="3" name="Content Placeholder 2"/>
          <p:cNvSpPr>
            <a:spLocks noGrp="1"/>
          </p:cNvSpPr>
          <p:nvPr>
            <p:ph sz="quarter" idx="13"/>
          </p:nvPr>
        </p:nvSpPr>
        <p:spPr/>
        <p:txBody>
          <a:bodyPr/>
          <a:lstStyle/>
          <a:p>
            <a:r>
              <a:rPr lang="en-US" cap="none" dirty="0" smtClean="0"/>
              <a:t>Bathers are the key source of contamination in swimming pools</a:t>
            </a:r>
          </a:p>
          <a:p>
            <a:r>
              <a:rPr lang="en-US" cap="none" dirty="0" smtClean="0"/>
              <a:t>The contamination by bathers can build up in various parts of the mechanical system </a:t>
            </a:r>
          </a:p>
          <a:p>
            <a:r>
              <a:rPr lang="en-US" cap="none" dirty="0" smtClean="0"/>
              <a:t>Surge tanks, vacuum filter tanks, sand filters and pressure D.E. Filter tanks all hold contamination from bather </a:t>
            </a:r>
            <a:r>
              <a:rPr lang="en-US" cap="none" dirty="0" smtClean="0"/>
              <a:t>waste</a:t>
            </a:r>
          </a:p>
          <a:p>
            <a:r>
              <a:rPr lang="en-US" cap="none" dirty="0" smtClean="0"/>
              <a:t>The bather waste builds up in oily films. When bacteria colonies start to grow in the films, they’re called biofilms</a:t>
            </a:r>
            <a:endParaRPr lang="en-US" cap="none" dirty="0" smtClean="0"/>
          </a:p>
          <a:p>
            <a:endParaRPr lang="en-US" dirty="0" smtClean="0"/>
          </a:p>
          <a:p>
            <a:endParaRPr lang="en-US" dirty="0"/>
          </a:p>
        </p:txBody>
      </p:sp>
    </p:spTree>
    <p:extLst>
      <p:ext uri="{BB962C8B-B14F-4D97-AF65-F5344CB8AC3E}">
        <p14:creationId xmlns:p14="http://schemas.microsoft.com/office/powerpoint/2010/main" val="292046203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contamination</a:t>
            </a:r>
            <a:endParaRPr lang="en-US" dirty="0"/>
          </a:p>
        </p:txBody>
      </p:sp>
      <p:sp>
        <p:nvSpPr>
          <p:cNvPr id="3" name="Content Placeholder 2"/>
          <p:cNvSpPr>
            <a:spLocks noGrp="1"/>
          </p:cNvSpPr>
          <p:nvPr>
            <p:ph sz="quarter" idx="13"/>
          </p:nvPr>
        </p:nvSpPr>
        <p:spPr/>
        <p:txBody>
          <a:bodyPr/>
          <a:lstStyle/>
          <a:p>
            <a:r>
              <a:rPr lang="en-US" cap="none" dirty="0" smtClean="0"/>
              <a:t>We have tested water from the </a:t>
            </a:r>
            <a:r>
              <a:rPr lang="en-US" cap="none" dirty="0" smtClean="0"/>
              <a:t>sand filter </a:t>
            </a:r>
            <a:r>
              <a:rPr lang="en-US" cap="none" dirty="0" smtClean="0"/>
              <a:t>tanks of 9 City of </a:t>
            </a:r>
            <a:r>
              <a:rPr lang="en-US" cap="none" dirty="0"/>
              <a:t>E</a:t>
            </a:r>
            <a:r>
              <a:rPr lang="en-US" cap="none" dirty="0" smtClean="0"/>
              <a:t>dmonton facilities and all of them test positive for Pseudomonas and had HPC counts over 58,000 </a:t>
            </a:r>
            <a:r>
              <a:rPr lang="en-US" cap="none" dirty="0" err="1" smtClean="0"/>
              <a:t>cfu</a:t>
            </a:r>
            <a:r>
              <a:rPr lang="en-US" cap="none" dirty="0" smtClean="0"/>
              <a:t>/ml (prior to cleaning)</a:t>
            </a:r>
          </a:p>
          <a:p>
            <a:r>
              <a:rPr lang="en-US" cap="none" dirty="0" smtClean="0"/>
              <a:t>After chemical cleaning, the filter tanks no longer tested positive for pseudomonas </a:t>
            </a:r>
            <a:endParaRPr lang="en-US" cap="none" dirty="0"/>
          </a:p>
          <a:p>
            <a:r>
              <a:rPr lang="en-US" cap="none" dirty="0" smtClean="0"/>
              <a:t>One </a:t>
            </a:r>
            <a:r>
              <a:rPr lang="en-US" cap="none" dirty="0" smtClean="0"/>
              <a:t>facility was evacuated due to extremely high chloramine off-gassing from a surge tank, causing respiratory distress for staff</a:t>
            </a:r>
          </a:p>
          <a:p>
            <a:r>
              <a:rPr lang="en-US" cap="none" dirty="0" smtClean="0"/>
              <a:t>After cleaning the </a:t>
            </a:r>
            <a:r>
              <a:rPr lang="en-US" cap="none" dirty="0" err="1" smtClean="0"/>
              <a:t>trichloramine</a:t>
            </a:r>
            <a:r>
              <a:rPr lang="en-US" cap="none" dirty="0" smtClean="0"/>
              <a:t> off-gas from the surge tank was greatly reduced. A biofilm buildup was noted by the team cleaning the tank </a:t>
            </a:r>
          </a:p>
          <a:p>
            <a:endParaRPr lang="en-US" dirty="0"/>
          </a:p>
        </p:txBody>
      </p:sp>
    </p:spTree>
    <p:extLst>
      <p:ext uri="{BB962C8B-B14F-4D97-AF65-F5344CB8AC3E}">
        <p14:creationId xmlns:p14="http://schemas.microsoft.com/office/powerpoint/2010/main" val="2235033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33214" y="400987"/>
            <a:ext cx="10363826" cy="3424107"/>
          </a:xfrm>
        </p:spPr>
        <p:txBody>
          <a:bodyPr/>
          <a:lstStyle/>
          <a:p>
            <a:pPr marL="0" indent="0">
              <a:buNone/>
            </a:pPr>
            <a:r>
              <a:rPr lang="en-US" dirty="0" smtClean="0"/>
              <a:t>Heavily </a:t>
            </a:r>
            <a:r>
              <a:rPr lang="en-US" dirty="0" smtClean="0"/>
              <a:t>contaminated OPEN </a:t>
            </a:r>
            <a:r>
              <a:rPr lang="en-US" dirty="0" smtClean="0"/>
              <a:t>Filter tank!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016" y="946367"/>
            <a:ext cx="4180353" cy="55728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294" y="1621095"/>
            <a:ext cx="5203228" cy="3903056"/>
          </a:xfrm>
          <a:prstGeom prst="rect">
            <a:avLst/>
          </a:prstGeom>
        </p:spPr>
      </p:pic>
    </p:spTree>
    <p:extLst>
      <p:ext uri="{BB962C8B-B14F-4D97-AF65-F5344CB8AC3E}">
        <p14:creationId xmlns:p14="http://schemas.microsoft.com/office/powerpoint/2010/main" val="138370822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97" y="478473"/>
            <a:ext cx="10364451" cy="1596177"/>
          </a:xfrm>
        </p:spPr>
        <p:txBody>
          <a:bodyPr/>
          <a:lstStyle/>
          <a:p>
            <a:r>
              <a:rPr lang="en-US" dirty="0" smtClean="0"/>
              <a:t>Biofilm growth in skimmer weirs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4368" y="1667020"/>
            <a:ext cx="3187762" cy="42503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683" y="1667020"/>
            <a:ext cx="3188451" cy="4251268"/>
          </a:xfrm>
          <a:prstGeom prst="rect">
            <a:avLst/>
          </a:prstGeom>
        </p:spPr>
      </p:pic>
    </p:spTree>
    <p:extLst>
      <p:ext uri="{BB962C8B-B14F-4D97-AF65-F5344CB8AC3E}">
        <p14:creationId xmlns:p14="http://schemas.microsoft.com/office/powerpoint/2010/main" val="300866502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Filtration systems</a:t>
            </a:r>
            <a:endParaRPr lang="en-US" dirty="0"/>
          </a:p>
        </p:txBody>
      </p:sp>
      <p:sp>
        <p:nvSpPr>
          <p:cNvPr id="3" name="Content Placeholder 2"/>
          <p:cNvSpPr>
            <a:spLocks noGrp="1"/>
          </p:cNvSpPr>
          <p:nvPr>
            <p:ph sz="quarter" idx="13"/>
          </p:nvPr>
        </p:nvSpPr>
        <p:spPr/>
        <p:txBody>
          <a:bodyPr/>
          <a:lstStyle/>
          <a:p>
            <a:pPr marL="0" indent="0">
              <a:buNone/>
            </a:pPr>
            <a:r>
              <a:rPr lang="en-US" dirty="0" smtClean="0"/>
              <a:t>Vacuum media (</a:t>
            </a:r>
            <a:r>
              <a:rPr lang="en-US" dirty="0" err="1" smtClean="0"/>
              <a:t>d.e</a:t>
            </a:r>
            <a:r>
              <a:rPr lang="en-US" dirty="0" smtClean="0"/>
              <a:t>/Perlite)                                                 Pressure Media (</a:t>
            </a:r>
            <a:r>
              <a:rPr lang="en-US" dirty="0" err="1" smtClean="0"/>
              <a:t>D.e</a:t>
            </a:r>
            <a:r>
              <a:rPr lang="en-US" dirty="0" smtClean="0"/>
              <a:t>./Perlite)</a:t>
            </a:r>
            <a:endParaRPr lang="en-US" dirty="0"/>
          </a:p>
        </p:txBody>
      </p:sp>
      <p:pic>
        <p:nvPicPr>
          <p:cNvPr id="4" name="Picture 3" descr="Image result for neptune benson def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079" y="2888856"/>
            <a:ext cx="1607126" cy="3303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vacuum DE pool fil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50" y="3175184"/>
            <a:ext cx="3103588" cy="232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41645"/>
      </p:ext>
    </p:extLst>
  </p:cSld>
  <p:clrMapOvr>
    <a:masterClrMapping/>
  </p:clrMapOvr>
  <p:transition spd="med">
    <p:pull/>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3931</TotalTime>
  <Words>1656</Words>
  <Application>Microsoft Office PowerPoint</Application>
  <PresentationFormat>Widescreen</PresentationFormat>
  <Paragraphs>165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Tw Cen MT</vt:lpstr>
      <vt:lpstr>Wingdings</vt:lpstr>
      <vt:lpstr>Droplet</vt:lpstr>
      <vt:lpstr>Optimizing air and water quality in Aquatic facilities</vt:lpstr>
      <vt:lpstr>Some key terminology</vt:lpstr>
      <vt:lpstr>Factors affecting air and water quality</vt:lpstr>
      <vt:lpstr>contamination</vt:lpstr>
      <vt:lpstr>contamination</vt:lpstr>
      <vt:lpstr>contamination</vt:lpstr>
      <vt:lpstr>PowerPoint Presentation</vt:lpstr>
      <vt:lpstr>Biofilm growth in skimmer weirs</vt:lpstr>
      <vt:lpstr>Filtration systems</vt:lpstr>
      <vt:lpstr>Filtration systems</vt:lpstr>
      <vt:lpstr>Optimizing filtration systems</vt:lpstr>
      <vt:lpstr>PowerPoint Presentation</vt:lpstr>
      <vt:lpstr>Pool Hydraulics </vt:lpstr>
      <vt:lpstr>Optimizing Hydraulics </vt:lpstr>
      <vt:lpstr>Chemical balance and levels </vt:lpstr>
      <vt:lpstr>Optimizing chemical levels for fantastic water and air</vt:lpstr>
      <vt:lpstr>Supplementary systems</vt:lpstr>
      <vt:lpstr>UV &amp; Ozone</vt:lpstr>
      <vt:lpstr>Flocculants (filtration enhancement) &amp; Chlorine dioxide</vt:lpstr>
      <vt:lpstr>PowerPoint Presentation</vt:lpstr>
      <vt:lpstr>Dilution</vt:lpstr>
      <vt:lpstr>Some factors affecting dilution</vt:lpstr>
      <vt:lpstr>Optimum Dilution</vt:lpstr>
      <vt:lpstr>Water testing and monitoring</vt:lpstr>
      <vt:lpstr>Some common misconceptions</vt:lpstr>
      <vt:lpstr>Clearing up the myths</vt:lpstr>
      <vt:lpstr>Clearing up the myths</vt:lpstr>
      <vt:lpstr>Clearing up the myths</vt:lpstr>
      <vt:lpstr>Clearing up the myths</vt:lpstr>
      <vt:lpstr>Trichloramine air testing </vt:lpstr>
      <vt:lpstr>Optimizing testing and monitoring at your facility:</vt:lpstr>
      <vt:lpstr>Questions? </vt:lpstr>
      <vt:lpstr>Thank you for attending!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dc:creator>
  <cp:lastModifiedBy>Jordan</cp:lastModifiedBy>
  <cp:revision>43</cp:revision>
  <dcterms:created xsi:type="dcterms:W3CDTF">2019-05-08T02:56:55Z</dcterms:created>
  <dcterms:modified xsi:type="dcterms:W3CDTF">2019-05-14T19:04:40Z</dcterms:modified>
</cp:coreProperties>
</file>